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0" name="Shape 12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12472669" y="9239250"/>
            <a:ext cx="467361" cy="482600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–Johnny Appleseed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7" name="“Type a quote here.”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8" name="Slide Number"/>
          <p:cNvSpPr txBox="1"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Image"/>
          <p:cNvSpPr/>
          <p:nvPr>
            <p:ph type="pic" idx="13"/>
          </p:nvPr>
        </p:nvSpPr>
        <p:spPr>
          <a:xfrm>
            <a:off x="0" y="0"/>
            <a:ext cx="12999418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6" name="Slide Number"/>
          <p:cNvSpPr txBox="1"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lide Number"/>
          <p:cNvSpPr txBox="1"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12471298" y="92837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"/>
          <p:cNvSpPr/>
          <p:nvPr/>
        </p:nvSpPr>
        <p:spPr>
          <a:xfrm>
            <a:off x="12166600" y="9131300"/>
            <a:ext cx="604134" cy="6477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65100" dist="48065" dir="2736729">
              <a:srgbClr val="000000">
                <a:alpha val="6314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7" name="Rectangle"/>
          <p:cNvSpPr/>
          <p:nvPr/>
        </p:nvSpPr>
        <p:spPr>
          <a:xfrm>
            <a:off x="-38349" y="634156"/>
            <a:ext cx="8833050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152400" dist="96113" dir="2531853">
              <a:srgbClr val="000000">
                <a:alpha val="46503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8" name="Title Text"/>
          <p:cNvSpPr txBox="1"/>
          <p:nvPr>
            <p:ph type="title"/>
          </p:nvPr>
        </p:nvSpPr>
        <p:spPr>
          <a:xfrm>
            <a:off x="-30957" y="190500"/>
            <a:ext cx="8818266" cy="2159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xfrm>
            <a:off x="12231369" y="9194800"/>
            <a:ext cx="467361" cy="482600"/>
          </a:xfrm>
          <a:prstGeom prst="rect">
            <a:avLst/>
          </a:prstGeom>
        </p:spPr>
        <p:txBody>
          <a:bodyPr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1" name="logo.png" descr="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7514" y="9200588"/>
            <a:ext cx="3442924" cy="5345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0" name="Body Level One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Slide Number"/>
          <p:cNvSpPr txBox="1"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Slide Number"/>
          <p:cNvSpPr txBox="1"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Image"/>
          <p:cNvSpPr/>
          <p:nvPr>
            <p:ph type="pic" sz="half" idx="13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7" name="Image"/>
          <p:cNvSpPr/>
          <p:nvPr>
            <p:ph type="pic" sz="quarter" idx="14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8" name="Image"/>
          <p:cNvSpPr/>
          <p:nvPr>
            <p:ph type="pic" sz="quarter" idx="15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12509398" y="92773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13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1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Relationship Id="rId7" Type="http://schemas.openxmlformats.org/officeDocument/2006/relationships/image" Target="../media/image24.png"/><Relationship Id="rId8" Type="http://schemas.openxmlformats.org/officeDocument/2006/relationships/image" Target="../media/image17.png"/><Relationship Id="rId9" Type="http://schemas.openxmlformats.org/officeDocument/2006/relationships/image" Target="../media/image2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zolotas4/VersionControlLecture" TargetMode="External"/><Relationship Id="rId3" Type="http://schemas.openxmlformats.org/officeDocument/2006/relationships/hyperlink" Target="https://tinyurl.com/git-sepr" TargetMode="Externa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Version Control Systems…"/>
          <p:cNvSpPr txBox="1"/>
          <p:nvPr>
            <p:ph type="ctrTitle"/>
          </p:nvPr>
        </p:nvSpPr>
        <p:spPr>
          <a:xfrm>
            <a:off x="115986" y="2143174"/>
            <a:ext cx="12772828" cy="2292252"/>
          </a:xfrm>
          <a:prstGeom prst="rect">
            <a:avLst/>
          </a:prstGeom>
        </p:spPr>
        <p:txBody>
          <a:bodyPr/>
          <a:lstStyle/>
          <a:p>
            <a:pPr defTabSz="403097">
              <a:defRPr sz="7107"/>
            </a:pPr>
            <a:r>
              <a:t>Version Control Systems</a:t>
            </a:r>
          </a:p>
          <a:p>
            <a:pPr defTabSz="403097">
              <a:defRPr sz="7107"/>
            </a:pPr>
            <a:r>
              <a:t>(aka VCSs)</a:t>
            </a:r>
          </a:p>
        </p:txBody>
      </p:sp>
      <p:sp>
        <p:nvSpPr>
          <p:cNvPr id="123" name="Athanasios Zolotas"/>
          <p:cNvSpPr txBox="1"/>
          <p:nvPr>
            <p:ph type="subTitle" sz="quarter" idx="1"/>
          </p:nvPr>
        </p:nvSpPr>
        <p:spPr>
          <a:xfrm>
            <a:off x="604341" y="4550494"/>
            <a:ext cx="11796118" cy="652612"/>
          </a:xfrm>
          <a:prstGeom prst="rect">
            <a:avLst/>
          </a:prstGeom>
        </p:spPr>
        <p:txBody>
          <a:bodyPr/>
          <a:lstStyle/>
          <a:p>
            <a:pPr/>
            <a:r>
              <a:t>Athanasios Zolotas</a:t>
            </a:r>
          </a:p>
        </p:txBody>
      </p:sp>
      <p:sp>
        <p:nvSpPr>
          <p:cNvPr id="124" name="SEPR - York…"/>
          <p:cNvSpPr txBox="1"/>
          <p:nvPr/>
        </p:nvSpPr>
        <p:spPr>
          <a:xfrm>
            <a:off x="5421471" y="8762999"/>
            <a:ext cx="21618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/>
            </a:pPr>
            <a:r>
              <a:t>SEPR - York</a:t>
            </a:r>
          </a:p>
          <a:p>
            <a:pPr>
              <a:defRPr sz="2500"/>
            </a:pPr>
            <a:r>
              <a:t>17-18/10/2019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Approach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Approaches</a:t>
            </a:r>
          </a:p>
        </p:txBody>
      </p:sp>
      <p:sp>
        <p:nvSpPr>
          <p:cNvPr id="185" name="Centralise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Centralised</a:t>
            </a:r>
          </a:p>
          <a:p>
            <a:pPr/>
            <a:r>
              <a:t>Decentralised (or Distributed)</a:t>
            </a:r>
          </a:p>
        </p:txBody>
      </p:sp>
      <p:sp>
        <p:nvSpPr>
          <p:cNvPr id="1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rminolog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Terminology</a:t>
            </a:r>
          </a:p>
        </p:txBody>
      </p:sp>
      <p:sp>
        <p:nvSpPr>
          <p:cNvPr id="1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2" name="Group"/>
          <p:cNvGrpSpPr/>
          <p:nvPr/>
        </p:nvGrpSpPr>
        <p:grpSpPr>
          <a:xfrm>
            <a:off x="506958" y="2224930"/>
            <a:ext cx="11402981" cy="1204940"/>
            <a:chOff x="189197" y="-11139"/>
            <a:chExt cx="11402980" cy="1204939"/>
          </a:xfrm>
        </p:grpSpPr>
        <p:sp>
          <p:nvSpPr>
            <p:cNvPr id="190" name="Where everything is stored (files &amp; historic data)."/>
            <p:cNvSpPr txBox="1"/>
            <p:nvPr/>
          </p:nvSpPr>
          <p:spPr>
            <a:xfrm>
              <a:off x="2909297" y="0"/>
              <a:ext cx="8682881" cy="1193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/>
            </a:lstStyle>
            <a:p>
              <a:pPr/>
              <a:r>
                <a:t>Where everything is stored (files &amp; historic data).</a:t>
              </a:r>
            </a:p>
          </p:txBody>
        </p:sp>
        <p:sp>
          <p:nvSpPr>
            <p:cNvPr id="191" name="Repository:"/>
            <p:cNvSpPr txBox="1"/>
            <p:nvPr/>
          </p:nvSpPr>
          <p:spPr>
            <a:xfrm>
              <a:off x="189197" y="-11140"/>
              <a:ext cx="255366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/>
                  </a:solidFill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pPr/>
              <a:r>
                <a:t>Repository: </a:t>
              </a:r>
            </a:p>
          </p:txBody>
        </p:sp>
      </p:grpSp>
      <p:grpSp>
        <p:nvGrpSpPr>
          <p:cNvPr id="195" name="Group"/>
          <p:cNvGrpSpPr/>
          <p:nvPr/>
        </p:nvGrpSpPr>
        <p:grpSpPr>
          <a:xfrm>
            <a:off x="512814" y="3533123"/>
            <a:ext cx="11372157" cy="655481"/>
            <a:chOff x="271685" y="-12699"/>
            <a:chExt cx="11372156" cy="655479"/>
          </a:xfrm>
        </p:grpSpPr>
        <p:sp>
          <p:nvSpPr>
            <p:cNvPr id="193" name="Commit [v]:"/>
            <p:cNvSpPr txBox="1"/>
            <p:nvPr/>
          </p:nvSpPr>
          <p:spPr>
            <a:xfrm>
              <a:off x="271685" y="-12700"/>
              <a:ext cx="2425751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/>
                  </a:solidFill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pPr/>
              <a:r>
                <a:t>Commit [v]:</a:t>
              </a:r>
            </a:p>
          </p:txBody>
        </p:sp>
        <p:sp>
          <p:nvSpPr>
            <p:cNvPr id="194" name="Store a change to the repository."/>
            <p:cNvSpPr txBox="1"/>
            <p:nvPr/>
          </p:nvSpPr>
          <p:spPr>
            <a:xfrm>
              <a:off x="2960961" y="-4921"/>
              <a:ext cx="8682881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/>
            </a:lstStyle>
            <a:p>
              <a:pPr/>
              <a:r>
                <a:t>Store a change to the repository.</a:t>
              </a:r>
            </a:p>
          </p:txBody>
        </p:sp>
      </p:grpSp>
      <p:grpSp>
        <p:nvGrpSpPr>
          <p:cNvPr id="198" name="Group"/>
          <p:cNvGrpSpPr/>
          <p:nvPr/>
        </p:nvGrpSpPr>
        <p:grpSpPr>
          <a:xfrm>
            <a:off x="504944" y="4546637"/>
            <a:ext cx="11384994" cy="647701"/>
            <a:chOff x="268783" y="-12699"/>
            <a:chExt cx="11384992" cy="647700"/>
          </a:xfrm>
        </p:grpSpPr>
        <p:sp>
          <p:nvSpPr>
            <p:cNvPr id="196" name="Commit [n]:"/>
            <p:cNvSpPr txBox="1"/>
            <p:nvPr/>
          </p:nvSpPr>
          <p:spPr>
            <a:xfrm>
              <a:off x="268783" y="-12700"/>
              <a:ext cx="2451424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/>
                  </a:solidFill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pPr/>
              <a:r>
                <a:t>Commit [n]:</a:t>
              </a:r>
            </a:p>
          </p:txBody>
        </p:sp>
        <p:sp>
          <p:nvSpPr>
            <p:cNvPr id="197" name="A revision in the repository. A version."/>
            <p:cNvSpPr txBox="1"/>
            <p:nvPr/>
          </p:nvSpPr>
          <p:spPr>
            <a:xfrm>
              <a:off x="2970896" y="-12700"/>
              <a:ext cx="8682881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/>
            </a:lstStyle>
            <a:p>
              <a:pPr/>
              <a:r>
                <a:t>A revision in the repository. A version.</a:t>
              </a:r>
            </a:p>
          </p:txBody>
        </p:sp>
      </p:grpSp>
      <p:grpSp>
        <p:nvGrpSpPr>
          <p:cNvPr id="201" name="Group"/>
          <p:cNvGrpSpPr/>
          <p:nvPr/>
        </p:nvGrpSpPr>
        <p:grpSpPr>
          <a:xfrm>
            <a:off x="1259139" y="5539672"/>
            <a:ext cx="10602831" cy="1216044"/>
            <a:chOff x="116309" y="-12699"/>
            <a:chExt cx="10602830" cy="1216043"/>
          </a:xfrm>
        </p:grpSpPr>
        <p:sp>
          <p:nvSpPr>
            <p:cNvPr id="199" name="Branch :"/>
            <p:cNvSpPr txBox="1"/>
            <p:nvPr/>
          </p:nvSpPr>
          <p:spPr>
            <a:xfrm>
              <a:off x="116309" y="-12700"/>
              <a:ext cx="181696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/>
                  </a:solidFill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pPr/>
              <a:r>
                <a:t>Branch :</a:t>
              </a:r>
            </a:p>
          </p:txBody>
        </p:sp>
        <p:sp>
          <p:nvSpPr>
            <p:cNvPr id="200" name="The project is forked. New paths that share the same code base."/>
            <p:cNvSpPr txBox="1"/>
            <p:nvPr/>
          </p:nvSpPr>
          <p:spPr>
            <a:xfrm>
              <a:off x="2036259" y="9543"/>
              <a:ext cx="8682881" cy="1193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/>
            </a:lstStyle>
            <a:p>
              <a:pPr/>
              <a:r>
                <a:t>The project is forked. New paths that share the same code base.</a:t>
              </a:r>
            </a:p>
          </p:txBody>
        </p:sp>
      </p:grpSp>
      <p:grpSp>
        <p:nvGrpSpPr>
          <p:cNvPr id="204" name="Group"/>
          <p:cNvGrpSpPr/>
          <p:nvPr/>
        </p:nvGrpSpPr>
        <p:grpSpPr>
          <a:xfrm>
            <a:off x="1506746" y="6982724"/>
            <a:ext cx="10399483" cy="660401"/>
            <a:chOff x="47438" y="-12699"/>
            <a:chExt cx="10399481" cy="660399"/>
          </a:xfrm>
        </p:grpSpPr>
        <p:sp>
          <p:nvSpPr>
            <p:cNvPr id="202" name="Merge :"/>
            <p:cNvSpPr txBox="1"/>
            <p:nvPr/>
          </p:nvSpPr>
          <p:spPr>
            <a:xfrm>
              <a:off x="47438" y="-12700"/>
              <a:ext cx="166427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/>
                  </a:solidFill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pPr/>
              <a:r>
                <a:t>Merge :</a:t>
              </a:r>
            </a:p>
          </p:txBody>
        </p:sp>
        <p:sp>
          <p:nvSpPr>
            <p:cNvPr id="203" name="Combine two paths."/>
            <p:cNvSpPr txBox="1"/>
            <p:nvPr/>
          </p:nvSpPr>
          <p:spPr>
            <a:xfrm>
              <a:off x="1764040" y="-1"/>
              <a:ext cx="8682881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/>
            </a:lstStyle>
            <a:p>
              <a:pPr/>
              <a:r>
                <a:t>Combine two paths.</a:t>
              </a:r>
            </a:p>
          </p:txBody>
        </p:sp>
      </p:grpSp>
      <p:grpSp>
        <p:nvGrpSpPr>
          <p:cNvPr id="207" name="Group"/>
          <p:cNvGrpSpPr/>
          <p:nvPr/>
        </p:nvGrpSpPr>
        <p:grpSpPr>
          <a:xfrm>
            <a:off x="942458" y="7627489"/>
            <a:ext cx="11653777" cy="1733131"/>
            <a:chOff x="0" y="-270567"/>
            <a:chExt cx="11653776" cy="1733130"/>
          </a:xfrm>
        </p:grpSpPr>
        <p:sp>
          <p:nvSpPr>
            <p:cNvPr id="205" name="Conflict :"/>
            <p:cNvSpPr txBox="1"/>
            <p:nvPr/>
          </p:nvSpPr>
          <p:spPr>
            <a:xfrm>
              <a:off x="0" y="0"/>
              <a:ext cx="2249309" cy="6198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chemeClr val="accent5"/>
                  </a:solidFill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pPr/>
              <a:r>
                <a:t>Conflict :</a:t>
              </a:r>
            </a:p>
          </p:txBody>
        </p:sp>
        <p:sp>
          <p:nvSpPr>
            <p:cNvPr id="206" name="Changes performed at the same files cannot be resolved automatically."/>
            <p:cNvSpPr txBox="1"/>
            <p:nvPr/>
          </p:nvSpPr>
          <p:spPr>
            <a:xfrm>
              <a:off x="2258691" y="-270568"/>
              <a:ext cx="9395086" cy="17331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/>
            </a:lstStyle>
            <a:p>
              <a:pPr/>
              <a:r>
                <a:t>Changes performed at the same files cannot be resolved automatically.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5" grpId="2"/>
      <p:bldP build="whole" bldLvl="1" animBg="1" rev="0" advAuto="0" spid="204" grpId="5"/>
      <p:bldP build="whole" bldLvl="1" animBg="1" rev="0" advAuto="0" spid="198" grpId="3"/>
      <p:bldP build="whole" bldLvl="1" animBg="1" rev="0" advAuto="0" spid="192" grpId="1"/>
      <p:bldP build="whole" bldLvl="1" animBg="1" rev="0" advAuto="0" spid="201" grpId="4"/>
      <p:bldP build="whole" bldLvl="1" animBg="1" rev="0" advAuto="0" spid="207" grpId="6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Approach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Approaches</a:t>
            </a:r>
          </a:p>
        </p:txBody>
      </p:sp>
      <p:sp>
        <p:nvSpPr>
          <p:cNvPr id="210" name="Centralised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Centralised:</a:t>
            </a:r>
          </a:p>
          <a:p>
            <a:pPr lvl="1">
              <a:spcBef>
                <a:spcPts val="0"/>
              </a:spcBef>
            </a:pPr>
            <a:r>
              <a:t>Unique, central repository</a:t>
            </a:r>
          </a:p>
          <a:p>
            <a:pPr lvl="1">
              <a:spcBef>
                <a:spcPts val="0"/>
              </a:spcBef>
            </a:pPr>
            <a:r>
              <a:t>Changes are committed to this central copy of the project</a:t>
            </a:r>
          </a:p>
          <a:p>
            <a:pPr lvl="1">
              <a:spcBef>
                <a:spcPts val="0"/>
              </a:spcBef>
            </a:pPr>
          </a:p>
          <a:p>
            <a:pPr>
              <a:spcBef>
                <a:spcPts val="0"/>
              </a:spcBef>
            </a:pPr>
            <a:r>
              <a:t>Decentralised / Distributed:</a:t>
            </a:r>
          </a:p>
          <a:p>
            <a:pPr lvl="1">
              <a:spcBef>
                <a:spcPts val="0"/>
              </a:spcBef>
            </a:pPr>
            <a:r>
              <a:t>Different copies, each copy is equally valid</a:t>
            </a:r>
          </a:p>
          <a:p>
            <a:pPr lvl="1">
              <a:spcBef>
                <a:spcPts val="0"/>
              </a:spcBef>
            </a:pPr>
            <a:r>
              <a:t>Commits are happening to your local repository</a:t>
            </a:r>
          </a:p>
        </p:txBody>
      </p:sp>
      <p:sp>
        <p:nvSpPr>
          <p:cNvPr id="2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1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V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SVN</a:t>
            </a:r>
          </a:p>
        </p:txBody>
      </p:sp>
      <p:sp>
        <p:nvSpPr>
          <p:cNvPr id="214" name="Apache Subvers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Apache Subversion</a:t>
            </a:r>
          </a:p>
          <a:p>
            <a:pPr lvl="1"/>
            <a:r>
              <a:t>Is a centralised VCS</a:t>
            </a:r>
          </a:p>
          <a:p>
            <a:pPr lvl="1"/>
            <a:r>
              <a:t>When a new version is commited, its id increments sequentially (e.g. 1, 2, 3, …)</a:t>
            </a:r>
          </a:p>
        </p:txBody>
      </p:sp>
      <p:sp>
        <p:nvSpPr>
          <p:cNvPr id="2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VN 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SVN Example</a:t>
            </a:r>
          </a:p>
        </p:txBody>
      </p:sp>
      <p:sp>
        <p:nvSpPr>
          <p:cNvPr id="2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2" name="Group"/>
          <p:cNvGrpSpPr/>
          <p:nvPr/>
        </p:nvGrpSpPr>
        <p:grpSpPr>
          <a:xfrm>
            <a:off x="1970958" y="3037823"/>
            <a:ext cx="3395252" cy="878022"/>
            <a:chOff x="-69849" y="-12699"/>
            <a:chExt cx="3395250" cy="878021"/>
          </a:xfrm>
        </p:grpSpPr>
        <p:pic>
          <p:nvPicPr>
            <p:cNvPr id="219" name="Line" descr="Lin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69850" y="248912"/>
              <a:ext cx="3395251" cy="616410"/>
            </a:xfrm>
            <a:prstGeom prst="rect">
              <a:avLst/>
            </a:prstGeom>
            <a:effectLst/>
          </p:spPr>
        </p:pic>
        <p:sp>
          <p:nvSpPr>
            <p:cNvPr id="221" name="Commit"/>
            <p:cNvSpPr txBox="1"/>
            <p:nvPr/>
          </p:nvSpPr>
          <p:spPr>
            <a:xfrm>
              <a:off x="592758" y="-12700"/>
              <a:ext cx="168905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/>
                  </a:solidFill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pPr/>
              <a:r>
                <a:t>Commit</a:t>
              </a:r>
            </a:p>
          </p:txBody>
        </p:sp>
      </p:grpSp>
      <p:sp>
        <p:nvSpPr>
          <p:cNvPr id="223" name="Code"/>
          <p:cNvSpPr txBox="1"/>
          <p:nvPr/>
        </p:nvSpPr>
        <p:spPr>
          <a:xfrm>
            <a:off x="777425" y="4235450"/>
            <a:ext cx="123215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Code</a:t>
            </a:r>
          </a:p>
        </p:txBody>
      </p:sp>
      <p:grpSp>
        <p:nvGrpSpPr>
          <p:cNvPr id="227" name="Group"/>
          <p:cNvGrpSpPr/>
          <p:nvPr/>
        </p:nvGrpSpPr>
        <p:grpSpPr>
          <a:xfrm>
            <a:off x="470792" y="2578790"/>
            <a:ext cx="1845421" cy="1845420"/>
            <a:chOff x="0" y="0"/>
            <a:chExt cx="1845419" cy="1845419"/>
          </a:xfrm>
        </p:grpSpPr>
        <p:pic>
          <p:nvPicPr>
            <p:cNvPr id="224" name="text-icon.png" descr="text-icon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756389" cy="17563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5" name="text-icon.png" descr="text-icon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4515" y="44515"/>
              <a:ext cx="1756389" cy="17563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6" name="text-icon.png" descr="text-icon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9030" y="89030"/>
              <a:ext cx="1756390" cy="17563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30" name="Group"/>
          <p:cNvGrpSpPr/>
          <p:nvPr/>
        </p:nvGrpSpPr>
        <p:grpSpPr>
          <a:xfrm>
            <a:off x="5056154" y="2154329"/>
            <a:ext cx="2307490" cy="2694342"/>
            <a:chOff x="0" y="0"/>
            <a:chExt cx="2307488" cy="2694340"/>
          </a:xfrm>
        </p:grpSpPr>
        <p:pic>
          <p:nvPicPr>
            <p:cNvPr id="228" name="repo.png" descr="repo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53408" y="535466"/>
              <a:ext cx="2200688" cy="21588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9" name="Repository"/>
            <p:cNvSpPr txBox="1"/>
            <p:nvPr/>
          </p:nvSpPr>
          <p:spPr>
            <a:xfrm>
              <a:off x="-1" y="0"/>
              <a:ext cx="2307490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Repository</a:t>
              </a:r>
            </a:p>
          </p:txBody>
        </p:sp>
      </p:grpSp>
      <p:sp>
        <p:nvSpPr>
          <p:cNvPr id="231" name="Code"/>
          <p:cNvSpPr txBox="1"/>
          <p:nvPr/>
        </p:nvSpPr>
        <p:spPr>
          <a:xfrm>
            <a:off x="5593822" y="8108950"/>
            <a:ext cx="123215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Code</a:t>
            </a:r>
          </a:p>
        </p:txBody>
      </p:sp>
      <p:grpSp>
        <p:nvGrpSpPr>
          <p:cNvPr id="235" name="Group"/>
          <p:cNvGrpSpPr/>
          <p:nvPr/>
        </p:nvGrpSpPr>
        <p:grpSpPr>
          <a:xfrm>
            <a:off x="5287189" y="6452290"/>
            <a:ext cx="1845420" cy="1845420"/>
            <a:chOff x="0" y="0"/>
            <a:chExt cx="1845419" cy="1845419"/>
          </a:xfrm>
        </p:grpSpPr>
        <p:pic>
          <p:nvPicPr>
            <p:cNvPr id="232" name="text-icon.png" descr="text-icon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756389" cy="17563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3" name="text-icon.png" descr="text-icon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4515" y="44515"/>
              <a:ext cx="1756389" cy="17563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4" name="text-icon.png" descr="text-icon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9030" y="89030"/>
              <a:ext cx="1756390" cy="17563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36" name="user-23874_640.png" descr="user-23874_64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74592" y="6083036"/>
            <a:ext cx="1084770" cy="1668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avatar-294479_640.png" descr="avatar-294479_64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6248" y="2235365"/>
            <a:ext cx="1084770" cy="16688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1" name="Group"/>
          <p:cNvGrpSpPr/>
          <p:nvPr/>
        </p:nvGrpSpPr>
        <p:grpSpPr>
          <a:xfrm>
            <a:off x="5924042" y="4489887"/>
            <a:ext cx="2132947" cy="2135065"/>
            <a:chOff x="-307766" y="-69849"/>
            <a:chExt cx="2132946" cy="2135063"/>
          </a:xfrm>
        </p:grpSpPr>
        <p:pic>
          <p:nvPicPr>
            <p:cNvPr id="238" name="Line" descr="Lin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 rot="5400000">
              <a:off x="-1067094" y="689477"/>
              <a:ext cx="2135064" cy="616410"/>
            </a:xfrm>
            <a:prstGeom prst="rect">
              <a:avLst/>
            </a:prstGeom>
            <a:effectLst/>
          </p:spPr>
        </p:pic>
        <p:sp>
          <p:nvSpPr>
            <p:cNvPr id="240" name="Update"/>
            <p:cNvSpPr txBox="1"/>
            <p:nvPr/>
          </p:nvSpPr>
          <p:spPr>
            <a:xfrm>
              <a:off x="236588" y="526405"/>
              <a:ext cx="158859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/>
                  </a:solidFill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pPr/>
              <a:r>
                <a:t>Update</a:t>
              </a:r>
            </a:p>
          </p:txBody>
        </p:sp>
      </p:grpSp>
      <p:grpSp>
        <p:nvGrpSpPr>
          <p:cNvPr id="248" name="Group"/>
          <p:cNvGrpSpPr/>
          <p:nvPr/>
        </p:nvGrpSpPr>
        <p:grpSpPr>
          <a:xfrm>
            <a:off x="9252892" y="6083036"/>
            <a:ext cx="2208813" cy="3187965"/>
            <a:chOff x="0" y="0"/>
            <a:chExt cx="2208812" cy="3187963"/>
          </a:xfrm>
        </p:grpSpPr>
        <p:sp>
          <p:nvSpPr>
            <p:cNvPr id="242" name="Changed…"/>
            <p:cNvSpPr txBox="1"/>
            <p:nvPr/>
          </p:nvSpPr>
          <p:spPr>
            <a:xfrm>
              <a:off x="61801" y="1994163"/>
              <a:ext cx="2147012" cy="1193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Changed</a:t>
              </a:r>
            </a:p>
            <a:p>
              <a:pPr/>
              <a:r>
                <a:t>Code</a:t>
              </a:r>
            </a:p>
          </p:txBody>
        </p:sp>
        <p:grpSp>
          <p:nvGrpSpPr>
            <p:cNvPr id="246" name="Group"/>
            <p:cNvGrpSpPr/>
            <p:nvPr/>
          </p:nvGrpSpPr>
          <p:grpSpPr>
            <a:xfrm>
              <a:off x="212597" y="369254"/>
              <a:ext cx="1845420" cy="1845420"/>
              <a:chOff x="0" y="0"/>
              <a:chExt cx="1845419" cy="1845419"/>
            </a:xfrm>
          </p:grpSpPr>
          <p:pic>
            <p:nvPicPr>
              <p:cNvPr id="243" name="text-icon.png" descr="text-icon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756389" cy="17563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4" name="text-icon.png" descr="text-icon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44515" y="44515"/>
                <a:ext cx="1756389" cy="17563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5" name="text-icon.png" descr="text-icon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89030" y="89030"/>
                <a:ext cx="1756390" cy="1756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47" name="user-23874_640.png" descr="user-23874_640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084769" cy="16688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49" name="Line" descr="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860458" y="7057795"/>
            <a:ext cx="2479744" cy="616410"/>
          </a:xfrm>
          <a:prstGeom prst="rect">
            <a:avLst/>
          </a:prstGeom>
        </p:spPr>
      </p:pic>
      <p:grpSp>
        <p:nvGrpSpPr>
          <p:cNvPr id="253" name="Group"/>
          <p:cNvGrpSpPr/>
          <p:nvPr/>
        </p:nvGrpSpPr>
        <p:grpSpPr>
          <a:xfrm>
            <a:off x="7022008" y="3377621"/>
            <a:ext cx="4755510" cy="3212202"/>
            <a:chOff x="-69850" y="-307820"/>
            <a:chExt cx="4755509" cy="3212201"/>
          </a:xfrm>
        </p:grpSpPr>
        <p:pic>
          <p:nvPicPr>
            <p:cNvPr id="261" name="Connection Line" descr="Connection Line"/>
            <p:cNvPicPr>
              <a:picLocks noChangeAspect="0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-69850" y="-307821"/>
              <a:ext cx="3535236" cy="3212202"/>
            </a:xfrm>
            <a:prstGeom prst="rect">
              <a:avLst/>
            </a:prstGeom>
            <a:effectLst/>
          </p:spPr>
        </p:pic>
        <p:sp>
          <p:nvSpPr>
            <p:cNvPr id="252" name="Commit"/>
            <p:cNvSpPr txBox="1"/>
            <p:nvPr/>
          </p:nvSpPr>
          <p:spPr>
            <a:xfrm>
              <a:off x="2996608" y="393781"/>
              <a:ext cx="168905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/>
                  </a:solidFill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pPr/>
              <a:r>
                <a:t>Commit</a:t>
              </a:r>
            </a:p>
          </p:txBody>
        </p:sp>
      </p:grpSp>
      <p:sp>
        <p:nvSpPr>
          <p:cNvPr id="254" name="0"/>
          <p:cNvSpPr txBox="1"/>
          <p:nvPr/>
        </p:nvSpPr>
        <p:spPr>
          <a:xfrm>
            <a:off x="7448448" y="2154329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255" name="1"/>
          <p:cNvSpPr txBox="1"/>
          <p:nvPr/>
        </p:nvSpPr>
        <p:spPr>
          <a:xfrm>
            <a:off x="7448448" y="2153489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256" name="2"/>
          <p:cNvSpPr txBox="1"/>
          <p:nvPr/>
        </p:nvSpPr>
        <p:spPr>
          <a:xfrm>
            <a:off x="7448448" y="2153489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grpSp>
        <p:nvGrpSpPr>
          <p:cNvPr id="259" name="Group"/>
          <p:cNvGrpSpPr/>
          <p:nvPr/>
        </p:nvGrpSpPr>
        <p:grpSpPr>
          <a:xfrm>
            <a:off x="2005175" y="4236440"/>
            <a:ext cx="4056262" cy="1709684"/>
            <a:chOff x="-69850" y="-69849"/>
            <a:chExt cx="4056260" cy="1709682"/>
          </a:xfrm>
        </p:grpSpPr>
        <p:pic>
          <p:nvPicPr>
            <p:cNvPr id="263" name="Connection Line" descr="Connection Line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-69850" y="-69850"/>
              <a:ext cx="4056261" cy="1165291"/>
            </a:xfrm>
            <a:prstGeom prst="rect">
              <a:avLst/>
            </a:prstGeom>
            <a:effectLst/>
          </p:spPr>
        </p:pic>
        <p:sp>
          <p:nvSpPr>
            <p:cNvPr id="258" name="Update"/>
            <p:cNvSpPr txBox="1"/>
            <p:nvPr/>
          </p:nvSpPr>
          <p:spPr>
            <a:xfrm>
              <a:off x="1192734" y="992132"/>
              <a:ext cx="158859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/>
                  </a:solidFill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pPr/>
              <a:r>
                <a:t>Update</a:t>
              </a:r>
            </a:p>
          </p:txBody>
        </p:sp>
      </p:grpSp>
      <p:sp>
        <p:nvSpPr>
          <p:cNvPr id="260" name="Changed…"/>
          <p:cNvSpPr txBox="1"/>
          <p:nvPr/>
        </p:nvSpPr>
        <p:spPr>
          <a:xfrm>
            <a:off x="319996" y="4235450"/>
            <a:ext cx="2147013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Changed</a:t>
            </a:r>
          </a:p>
          <a:p>
            <a:pPr/>
            <a:r>
              <a:t>Code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xit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entr" nodeType="click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exit" nodeType="click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ntr" nodeType="click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Class="exit" nodeType="click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Class="entr" nodeType="after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4" grpId="5"/>
      <p:bldP build="whole" bldLvl="1" animBg="1" rev="0" advAuto="0" spid="254" grpId="7"/>
      <p:bldP build="whole" bldLvl="1" animBg="1" rev="0" advAuto="0" spid="231" grpId="12"/>
      <p:bldP build="whole" bldLvl="1" animBg="1" rev="0" advAuto="0" spid="241" grpId="10"/>
      <p:bldP build="whole" bldLvl="1" animBg="1" rev="0" advAuto="0" spid="223" grpId="19"/>
      <p:bldP build="whole" bldLvl="1" animBg="1" rev="0" advAuto="0" spid="260" grpId="20"/>
      <p:bldP build="whole" bldLvl="1" animBg="1" rev="0" advAuto="0" spid="259" grpId="18"/>
      <p:bldP build="whole" bldLvl="1" animBg="1" rev="0" advAuto="0" spid="222" grpId="6"/>
      <p:bldP build="whole" bldLvl="1" animBg="1" rev="0" advAuto="0" spid="227" grpId="2"/>
      <p:bldP build="whole" bldLvl="1" animBg="1" rev="0" advAuto="0" spid="253" grpId="15"/>
      <p:bldP build="whole" bldLvl="1" animBg="1" rev="0" advAuto="0" spid="236" grpId="9"/>
      <p:bldP build="whole" bldLvl="1" animBg="1" rev="0" advAuto="0" spid="248" grpId="13"/>
      <p:bldP build="whole" bldLvl="1" animBg="1" rev="0" advAuto="0" spid="255" grpId="8"/>
      <p:bldP build="whole" bldLvl="1" animBg="1" rev="0" advAuto="0" spid="237" grpId="1"/>
      <p:bldP build="whole" bldLvl="1" animBg="1" rev="0" advAuto="0" spid="256" grpId="17"/>
      <p:bldP build="whole" bldLvl="1" animBg="1" rev="0" advAuto="0" spid="235" grpId="11"/>
      <p:bldP build="whole" bldLvl="1" animBg="1" rev="0" advAuto="0" spid="223" grpId="3"/>
      <p:bldP build="whole" bldLvl="1" animBg="1" rev="0" advAuto="0" spid="249" grpId="14"/>
      <p:bldP build="whole" bldLvl="1" animBg="1" rev="0" advAuto="0" spid="255" grpId="16"/>
      <p:bldP build="whole" bldLvl="1" animBg="1" rev="0" advAuto="0" spid="230" grpId="4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VN Softwa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SVN Software</a:t>
            </a:r>
          </a:p>
        </p:txBody>
      </p:sp>
      <p:sp>
        <p:nvSpPr>
          <p:cNvPr id="267" name="Window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2270" indent="-382270" defTabSz="502412">
              <a:spcBef>
                <a:spcPts val="1200"/>
              </a:spcBef>
              <a:defRPr sz="3096"/>
            </a:pPr>
            <a:r>
              <a:t>Windows:</a:t>
            </a:r>
          </a:p>
          <a:p>
            <a:pPr lvl="1" marL="764540" indent="-382270" defTabSz="502412">
              <a:spcBef>
                <a:spcPts val="1200"/>
              </a:spcBef>
              <a:defRPr sz="3096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TortoiseSVN</a:t>
            </a:r>
            <a:r>
              <a:t> - free</a:t>
            </a:r>
          </a:p>
          <a:p>
            <a:pPr marL="382270" indent="-382270" defTabSz="502412">
              <a:spcBef>
                <a:spcPts val="1200"/>
              </a:spcBef>
              <a:defRPr sz="3096"/>
            </a:pPr>
            <a:r>
              <a:t>Mac OS:</a:t>
            </a:r>
          </a:p>
          <a:p>
            <a:pPr lvl="1" marL="764540" indent="-382270" defTabSz="502412">
              <a:spcBef>
                <a:spcPts val="1200"/>
              </a:spcBef>
              <a:defRPr sz="3096"/>
            </a:pPr>
            <a:r>
              <a:t>Versions - $</a:t>
            </a:r>
          </a:p>
          <a:p>
            <a:pPr lvl="1" marL="764540" indent="-382270" defTabSz="502412">
              <a:spcBef>
                <a:spcPts val="1200"/>
              </a:spcBef>
              <a:defRPr sz="3096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SmartSVN</a:t>
            </a:r>
            <a:r>
              <a:t> - free/$</a:t>
            </a:r>
          </a:p>
          <a:p>
            <a:pPr marL="382270" indent="-382270" defTabSz="502412">
              <a:spcBef>
                <a:spcPts val="1200"/>
              </a:spcBef>
              <a:defRPr sz="3096"/>
            </a:pPr>
            <a:r>
              <a:t>Linux:</a:t>
            </a:r>
          </a:p>
          <a:p>
            <a:pPr lvl="1" marL="764540" indent="-382270" defTabSz="502412">
              <a:spcBef>
                <a:spcPts val="1200"/>
              </a:spcBef>
              <a:defRPr sz="3096"/>
            </a:pPr>
            <a:r>
              <a:t>RapidSVN - free</a:t>
            </a:r>
          </a:p>
          <a:p>
            <a:pPr marL="382270" indent="-382270" defTabSz="502412">
              <a:spcBef>
                <a:spcPts val="1200"/>
              </a:spcBef>
              <a:defRPr sz="3096"/>
            </a:pPr>
            <a:r>
              <a:t>Or Eclipse:</a:t>
            </a:r>
          </a:p>
          <a:p>
            <a:pPr lvl="1" marL="764540" indent="-382270" defTabSz="502412">
              <a:spcBef>
                <a:spcPts val="1200"/>
              </a:spcBef>
              <a:defRPr sz="3096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Subversive </a:t>
            </a:r>
            <a:r>
              <a:t>- free </a:t>
            </a:r>
          </a:p>
          <a:p>
            <a:pPr lvl="1" marL="764540" indent="-382270" defTabSz="502412">
              <a:spcBef>
                <a:spcPts val="1200"/>
              </a:spcBef>
              <a:defRPr sz="3096"/>
            </a:pPr>
            <a:r>
              <a:t>Subclispe - free</a:t>
            </a:r>
          </a:p>
        </p:txBody>
      </p:sp>
      <p:sp>
        <p:nvSpPr>
          <p:cNvPr id="2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VN Pros &amp; C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SVN Pros &amp; Cons</a:t>
            </a:r>
          </a:p>
        </p:txBody>
      </p:sp>
      <p:sp>
        <p:nvSpPr>
          <p:cNvPr id="2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2" name="Works as you expect…"/>
          <p:cNvSpPr txBox="1"/>
          <p:nvPr>
            <p:ph type="body" sz="half" idx="1"/>
          </p:nvPr>
        </p:nvSpPr>
        <p:spPr>
          <a:xfrm>
            <a:off x="952500" y="2146300"/>
            <a:ext cx="11099800" cy="3505349"/>
          </a:xfrm>
          <a:prstGeom prst="rect">
            <a:avLst/>
          </a:prstGeom>
        </p:spPr>
        <p:txBody>
          <a:bodyPr/>
          <a:lstStyle/>
          <a:p>
            <a:pPr marL="228600" indent="-228600">
              <a:spcBef>
                <a:spcPts val="3000"/>
              </a:spcBef>
              <a:buSzPct val="100000"/>
              <a:buChar char="✓"/>
            </a:pPr>
            <a:r>
              <a:t>Works as you expect</a:t>
            </a:r>
          </a:p>
          <a:p>
            <a:pPr marL="228600" indent="-228600">
              <a:spcBef>
                <a:spcPts val="3000"/>
              </a:spcBef>
              <a:buSzPct val="100000"/>
              <a:buChar char="✓"/>
            </a:pPr>
            <a:r>
              <a:t>Only one copy so everyone knows on what code the changes are made</a:t>
            </a:r>
          </a:p>
          <a:p>
            <a:pPr marL="228600" indent="-228600">
              <a:spcBef>
                <a:spcPts val="3000"/>
              </a:spcBef>
              <a:buSzPct val="100000"/>
              <a:buChar char="✓"/>
            </a:pPr>
            <a:r>
              <a:t>Widely used - Plenty of learning resources</a:t>
            </a:r>
          </a:p>
        </p:txBody>
      </p:sp>
      <p:sp>
        <p:nvSpPr>
          <p:cNvPr id="273" name="A single copy stored in a server. If server fails you’re not able to do versioning…"/>
          <p:cNvSpPr txBox="1"/>
          <p:nvPr/>
        </p:nvSpPr>
        <p:spPr>
          <a:xfrm>
            <a:off x="952500" y="5588000"/>
            <a:ext cx="11099800" cy="3505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228600" indent="-228600" algn="l">
              <a:spcBef>
                <a:spcPts val="3000"/>
              </a:spcBef>
              <a:buSzPct val="200000"/>
              <a:buChar char="-"/>
            </a:pPr>
            <a:r>
              <a:t>A single copy stored in a server. If server fails you’re not able to do versioning</a:t>
            </a:r>
          </a:p>
          <a:p>
            <a:pPr marL="228600" indent="-228600" algn="l">
              <a:spcBef>
                <a:spcPts val="3000"/>
              </a:spcBef>
              <a:buSzPct val="200000"/>
              <a:buChar char="-"/>
            </a:pPr>
            <a:r>
              <a:t>Encourages large commits</a:t>
            </a:r>
          </a:p>
          <a:p>
            <a:pPr marL="228600" indent="-228600" algn="l">
              <a:spcBef>
                <a:spcPts val="3000"/>
              </a:spcBef>
              <a:buSzPct val="200000"/>
              <a:buChar char="-"/>
            </a:pPr>
            <a:r>
              <a:t>Discourages branching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72" grpId="1"/>
      <p:bldP build="p" bldLvl="5" animBg="1" rev="0" advAuto="0" spid="273" grpId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</a:t>
            </a:r>
          </a:p>
        </p:txBody>
      </p:sp>
      <p:sp>
        <p:nvSpPr>
          <p:cNvPr id="276" name="Is a decentralised (distributed) VC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Is a decentralised (distributed) VCS</a:t>
            </a:r>
          </a:p>
          <a:p>
            <a:pPr/>
            <a:r>
              <a:t>40 hexadecimal numbers for commit versions (e.g. f3abe64fc121b75f3f0566c73f2f1a4e8fffd68e)</a:t>
            </a:r>
          </a:p>
          <a:p>
            <a:pPr lvl="1"/>
            <a:r>
              <a:t>Constructed based on author, commit message, previous version, …</a:t>
            </a:r>
          </a:p>
        </p:txBody>
      </p:sp>
      <p:sp>
        <p:nvSpPr>
          <p:cNvPr id="2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it 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 Example</a:t>
            </a:r>
          </a:p>
        </p:txBody>
      </p:sp>
      <p:sp>
        <p:nvSpPr>
          <p:cNvPr id="2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84" name="Group"/>
          <p:cNvGrpSpPr/>
          <p:nvPr/>
        </p:nvGrpSpPr>
        <p:grpSpPr>
          <a:xfrm>
            <a:off x="470792" y="2578790"/>
            <a:ext cx="1845421" cy="1845420"/>
            <a:chOff x="0" y="0"/>
            <a:chExt cx="1845419" cy="1845419"/>
          </a:xfrm>
        </p:grpSpPr>
        <p:pic>
          <p:nvPicPr>
            <p:cNvPr id="281" name="text-icon.png" descr="text-icon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56389" cy="17563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2" name="text-icon.png" descr="text-icon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4515" y="44515"/>
              <a:ext cx="1756389" cy="17563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3" name="text-icon.png" descr="text-icon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9030" y="89030"/>
              <a:ext cx="1756390" cy="17563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85" name="avatar-294479_640.png" descr="avatar-294479_6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248" y="2235365"/>
            <a:ext cx="1084770" cy="1668876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Code"/>
          <p:cNvSpPr txBox="1"/>
          <p:nvPr/>
        </p:nvSpPr>
        <p:spPr>
          <a:xfrm>
            <a:off x="777425" y="4235450"/>
            <a:ext cx="123215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Code</a:t>
            </a:r>
          </a:p>
        </p:txBody>
      </p:sp>
      <p:grpSp>
        <p:nvGrpSpPr>
          <p:cNvPr id="289" name="Group"/>
          <p:cNvGrpSpPr/>
          <p:nvPr/>
        </p:nvGrpSpPr>
        <p:grpSpPr>
          <a:xfrm>
            <a:off x="5040689" y="2532126"/>
            <a:ext cx="2307489" cy="2694342"/>
            <a:chOff x="0" y="0"/>
            <a:chExt cx="2307488" cy="2694340"/>
          </a:xfrm>
        </p:grpSpPr>
        <p:pic>
          <p:nvPicPr>
            <p:cNvPr id="287" name="repo.png" descr="repo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53408" y="535466"/>
              <a:ext cx="2200688" cy="21588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8" name="Repository"/>
            <p:cNvSpPr txBox="1"/>
            <p:nvPr/>
          </p:nvSpPr>
          <p:spPr>
            <a:xfrm>
              <a:off x="-1" y="0"/>
              <a:ext cx="2307490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Repository</a:t>
              </a:r>
            </a:p>
          </p:txBody>
        </p:sp>
      </p:grpSp>
      <p:sp>
        <p:nvSpPr>
          <p:cNvPr id="290" name="Local"/>
          <p:cNvSpPr txBox="1"/>
          <p:nvPr/>
        </p:nvSpPr>
        <p:spPr>
          <a:xfrm>
            <a:off x="5586391" y="2076373"/>
            <a:ext cx="123261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Local</a:t>
            </a:r>
          </a:p>
        </p:txBody>
      </p:sp>
      <p:grpSp>
        <p:nvGrpSpPr>
          <p:cNvPr id="294" name="Group"/>
          <p:cNvGrpSpPr/>
          <p:nvPr/>
        </p:nvGrpSpPr>
        <p:grpSpPr>
          <a:xfrm>
            <a:off x="1970958" y="3037823"/>
            <a:ext cx="3395252" cy="878022"/>
            <a:chOff x="-69849" y="-12699"/>
            <a:chExt cx="3395250" cy="878021"/>
          </a:xfrm>
        </p:grpSpPr>
        <p:pic>
          <p:nvPicPr>
            <p:cNvPr id="291" name="Line" descr="Lin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69850" y="248912"/>
              <a:ext cx="3395251" cy="616410"/>
            </a:xfrm>
            <a:prstGeom prst="rect">
              <a:avLst/>
            </a:prstGeom>
            <a:effectLst/>
          </p:spPr>
        </p:pic>
        <p:sp>
          <p:nvSpPr>
            <p:cNvPr id="293" name="Commit"/>
            <p:cNvSpPr txBox="1"/>
            <p:nvPr/>
          </p:nvSpPr>
          <p:spPr>
            <a:xfrm>
              <a:off x="592758" y="-12700"/>
              <a:ext cx="168905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/>
                  </a:solidFill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pPr/>
              <a:r>
                <a:t>Commit</a:t>
              </a:r>
            </a:p>
          </p:txBody>
        </p:sp>
      </p:grpSp>
      <p:grpSp>
        <p:nvGrpSpPr>
          <p:cNvPr id="299" name="Group"/>
          <p:cNvGrpSpPr/>
          <p:nvPr/>
        </p:nvGrpSpPr>
        <p:grpSpPr>
          <a:xfrm>
            <a:off x="9983754" y="6496592"/>
            <a:ext cx="2307490" cy="2817335"/>
            <a:chOff x="0" y="597519"/>
            <a:chExt cx="2307488" cy="2817333"/>
          </a:xfrm>
        </p:grpSpPr>
        <p:grpSp>
          <p:nvGrpSpPr>
            <p:cNvPr id="297" name="Group"/>
            <p:cNvGrpSpPr/>
            <p:nvPr/>
          </p:nvGrpSpPr>
          <p:grpSpPr>
            <a:xfrm>
              <a:off x="-1" y="597519"/>
              <a:ext cx="2307490" cy="2817334"/>
              <a:chOff x="0" y="103666"/>
              <a:chExt cx="2307488" cy="2817333"/>
            </a:xfrm>
          </p:grpSpPr>
          <p:pic>
            <p:nvPicPr>
              <p:cNvPr id="295" name="repo.png" descr="repo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53408" y="103666"/>
                <a:ext cx="2200688" cy="21588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96" name="Repository"/>
              <p:cNvSpPr txBox="1"/>
              <p:nvPr/>
            </p:nvSpPr>
            <p:spPr>
              <a:xfrm>
                <a:off x="-1" y="2273300"/>
                <a:ext cx="2307490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/>
                <a:r>
                  <a:t>Repository</a:t>
                </a:r>
              </a:p>
            </p:txBody>
          </p:sp>
        </p:grpSp>
        <p:sp>
          <p:nvSpPr>
            <p:cNvPr id="298" name="Local"/>
            <p:cNvSpPr txBox="1"/>
            <p:nvPr/>
          </p:nvSpPr>
          <p:spPr>
            <a:xfrm>
              <a:off x="537438" y="2362200"/>
              <a:ext cx="123261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Local</a:t>
              </a:r>
            </a:p>
          </p:txBody>
        </p:sp>
      </p:grpSp>
      <p:grpSp>
        <p:nvGrpSpPr>
          <p:cNvPr id="303" name="Group"/>
          <p:cNvGrpSpPr/>
          <p:nvPr/>
        </p:nvGrpSpPr>
        <p:grpSpPr>
          <a:xfrm>
            <a:off x="5885942" y="4832787"/>
            <a:ext cx="2132947" cy="2135065"/>
            <a:chOff x="-307766" y="-69849"/>
            <a:chExt cx="2132946" cy="2135063"/>
          </a:xfrm>
        </p:grpSpPr>
        <p:pic>
          <p:nvPicPr>
            <p:cNvPr id="300" name="Line" descr="Line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 rot="5400000">
              <a:off x="-1067094" y="689477"/>
              <a:ext cx="2135064" cy="616410"/>
            </a:xfrm>
            <a:prstGeom prst="rect">
              <a:avLst/>
            </a:prstGeom>
            <a:effectLst/>
          </p:spPr>
        </p:pic>
        <p:sp>
          <p:nvSpPr>
            <p:cNvPr id="302" name="Update"/>
            <p:cNvSpPr txBox="1"/>
            <p:nvPr/>
          </p:nvSpPr>
          <p:spPr>
            <a:xfrm>
              <a:off x="236588" y="526405"/>
              <a:ext cx="158859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/>
                  </a:solidFill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pPr/>
              <a:r>
                <a:t>Update</a:t>
              </a:r>
            </a:p>
          </p:txBody>
        </p:sp>
      </p:grpSp>
      <p:grpSp>
        <p:nvGrpSpPr>
          <p:cNvPr id="307" name="Group"/>
          <p:cNvGrpSpPr/>
          <p:nvPr/>
        </p:nvGrpSpPr>
        <p:grpSpPr>
          <a:xfrm>
            <a:off x="5279987" y="6680890"/>
            <a:ext cx="1845420" cy="1845420"/>
            <a:chOff x="0" y="0"/>
            <a:chExt cx="1845419" cy="1845419"/>
          </a:xfrm>
        </p:grpSpPr>
        <p:pic>
          <p:nvPicPr>
            <p:cNvPr id="304" name="text-icon.png" descr="text-icon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56389" cy="17563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5" name="text-icon.png" descr="text-icon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4515" y="44515"/>
              <a:ext cx="1756389" cy="17563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6" name="text-icon.png" descr="text-icon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9030" y="89030"/>
              <a:ext cx="1756390" cy="17563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08" name="Code"/>
          <p:cNvSpPr txBox="1"/>
          <p:nvPr/>
        </p:nvSpPr>
        <p:spPr>
          <a:xfrm>
            <a:off x="5586619" y="8337550"/>
            <a:ext cx="123215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Code</a:t>
            </a:r>
          </a:p>
        </p:txBody>
      </p:sp>
      <p:pic>
        <p:nvPicPr>
          <p:cNvPr id="309" name="x.png" descr="x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205015" y="6680890"/>
            <a:ext cx="1995364" cy="199536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3" name="Group"/>
          <p:cNvGrpSpPr/>
          <p:nvPr/>
        </p:nvGrpSpPr>
        <p:grpSpPr>
          <a:xfrm>
            <a:off x="6949358" y="3037823"/>
            <a:ext cx="3395252" cy="878022"/>
            <a:chOff x="-69849" y="-12699"/>
            <a:chExt cx="3395250" cy="878021"/>
          </a:xfrm>
        </p:grpSpPr>
        <p:pic>
          <p:nvPicPr>
            <p:cNvPr id="310" name="Line" descr="Lin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69850" y="248912"/>
              <a:ext cx="3395251" cy="616410"/>
            </a:xfrm>
            <a:prstGeom prst="rect">
              <a:avLst/>
            </a:prstGeom>
            <a:effectLst/>
          </p:spPr>
        </p:pic>
        <p:sp>
          <p:nvSpPr>
            <p:cNvPr id="312" name="Push"/>
            <p:cNvSpPr txBox="1"/>
            <p:nvPr/>
          </p:nvSpPr>
          <p:spPr>
            <a:xfrm>
              <a:off x="859086" y="-12700"/>
              <a:ext cx="1156396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/>
                  </a:solidFill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pPr/>
              <a:r>
                <a:t>Push</a:t>
              </a:r>
            </a:p>
          </p:txBody>
        </p:sp>
      </p:grpSp>
      <p:grpSp>
        <p:nvGrpSpPr>
          <p:cNvPr id="317" name="Group"/>
          <p:cNvGrpSpPr/>
          <p:nvPr/>
        </p:nvGrpSpPr>
        <p:grpSpPr>
          <a:xfrm>
            <a:off x="10850083" y="4553387"/>
            <a:ext cx="1383288" cy="2135065"/>
            <a:chOff x="-307766" y="-69849"/>
            <a:chExt cx="1383286" cy="2135063"/>
          </a:xfrm>
        </p:grpSpPr>
        <p:pic>
          <p:nvPicPr>
            <p:cNvPr id="314" name="Line" descr="Line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 rot="5400000">
              <a:off x="-1067094" y="689477"/>
              <a:ext cx="2135064" cy="616410"/>
            </a:xfrm>
            <a:prstGeom prst="rect">
              <a:avLst/>
            </a:prstGeom>
            <a:effectLst/>
          </p:spPr>
        </p:pic>
        <p:sp>
          <p:nvSpPr>
            <p:cNvPr id="316" name="Pull"/>
            <p:cNvSpPr txBox="1"/>
            <p:nvPr/>
          </p:nvSpPr>
          <p:spPr>
            <a:xfrm>
              <a:off x="198848" y="526405"/>
              <a:ext cx="87667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/>
                  </a:solidFill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pPr/>
              <a:r>
                <a:t>Pull</a:t>
              </a:r>
            </a:p>
          </p:txBody>
        </p:sp>
      </p:grpSp>
      <p:pic>
        <p:nvPicPr>
          <p:cNvPr id="318" name="Line" descr="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0800000">
            <a:off x="6907967" y="7218263"/>
            <a:ext cx="3401852" cy="616410"/>
          </a:xfrm>
          <a:prstGeom prst="rect">
            <a:avLst/>
          </a:prstGeom>
        </p:spPr>
      </p:pic>
      <p:grpSp>
        <p:nvGrpSpPr>
          <p:cNvPr id="323" name="Group"/>
          <p:cNvGrpSpPr/>
          <p:nvPr/>
        </p:nvGrpSpPr>
        <p:grpSpPr>
          <a:xfrm>
            <a:off x="5270999" y="6680890"/>
            <a:ext cx="1845420" cy="1845420"/>
            <a:chOff x="0" y="0"/>
            <a:chExt cx="1845419" cy="1845419"/>
          </a:xfrm>
        </p:grpSpPr>
        <p:pic>
          <p:nvPicPr>
            <p:cNvPr id="320" name="text-icon.png" descr="text-icon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56389" cy="17563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1" name="text-icon.png" descr="text-icon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4515" y="44515"/>
              <a:ext cx="1756389" cy="17563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2" name="text-icon.png" descr="text-icon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9030" y="89030"/>
              <a:ext cx="1756390" cy="17563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4" name="Code"/>
          <p:cNvSpPr txBox="1"/>
          <p:nvPr/>
        </p:nvSpPr>
        <p:spPr>
          <a:xfrm>
            <a:off x="5577631" y="8337550"/>
            <a:ext cx="123215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Code</a:t>
            </a:r>
          </a:p>
        </p:txBody>
      </p:sp>
      <p:pic>
        <p:nvPicPr>
          <p:cNvPr id="325" name="user-23874_640.png" descr="user-23874_640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852497" y="6163471"/>
            <a:ext cx="1084770" cy="1668876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Changed…"/>
          <p:cNvSpPr txBox="1"/>
          <p:nvPr/>
        </p:nvSpPr>
        <p:spPr>
          <a:xfrm>
            <a:off x="5056652" y="8293100"/>
            <a:ext cx="2274114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Changed </a:t>
            </a:r>
          </a:p>
          <a:p>
            <a:pPr/>
            <a:r>
              <a:t>Code</a:t>
            </a:r>
          </a:p>
        </p:txBody>
      </p:sp>
      <p:grpSp>
        <p:nvGrpSpPr>
          <p:cNvPr id="329" name="Group"/>
          <p:cNvGrpSpPr/>
          <p:nvPr/>
        </p:nvGrpSpPr>
        <p:grpSpPr>
          <a:xfrm>
            <a:off x="6868021" y="7912705"/>
            <a:ext cx="3508276" cy="1320310"/>
            <a:chOff x="-223837" y="4227263"/>
            <a:chExt cx="3508275" cy="1320309"/>
          </a:xfrm>
        </p:grpSpPr>
        <p:pic>
          <p:nvPicPr>
            <p:cNvPr id="342" name="Connection Line" descr="Connection Line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-223838" y="4227263"/>
              <a:ext cx="3508277" cy="1320310"/>
            </a:xfrm>
            <a:prstGeom prst="rect">
              <a:avLst/>
            </a:prstGeom>
            <a:effectLst/>
          </p:spPr>
        </p:pic>
        <p:sp>
          <p:nvSpPr>
            <p:cNvPr id="328" name="Commit"/>
            <p:cNvSpPr txBox="1"/>
            <p:nvPr/>
          </p:nvSpPr>
          <p:spPr>
            <a:xfrm>
              <a:off x="658318" y="4563633"/>
              <a:ext cx="1689051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/>
                  </a:solidFill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pPr/>
              <a:r>
                <a:t>Commit</a:t>
              </a:r>
            </a:p>
          </p:txBody>
        </p:sp>
      </p:grpSp>
      <p:grpSp>
        <p:nvGrpSpPr>
          <p:cNvPr id="332" name="Group"/>
          <p:cNvGrpSpPr/>
          <p:nvPr/>
        </p:nvGrpSpPr>
        <p:grpSpPr>
          <a:xfrm>
            <a:off x="8562604" y="4344290"/>
            <a:ext cx="1986532" cy="2355869"/>
            <a:chOff x="-434253" y="2751632"/>
            <a:chExt cx="1986530" cy="2355868"/>
          </a:xfrm>
        </p:grpSpPr>
        <p:pic>
          <p:nvPicPr>
            <p:cNvPr id="344" name="Connection Line" descr="Connection Line"/>
            <p:cNvPicPr>
              <a:picLocks noChangeAspect="0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737975" y="2751632"/>
              <a:ext cx="814303" cy="2355870"/>
            </a:xfrm>
            <a:prstGeom prst="rect">
              <a:avLst/>
            </a:prstGeom>
            <a:effectLst/>
          </p:spPr>
        </p:pic>
        <p:sp>
          <p:nvSpPr>
            <p:cNvPr id="331" name="Push"/>
            <p:cNvSpPr txBox="1"/>
            <p:nvPr/>
          </p:nvSpPr>
          <p:spPr>
            <a:xfrm>
              <a:off x="-434254" y="3725433"/>
              <a:ext cx="1156395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/>
                  </a:solidFill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pPr/>
              <a:r>
                <a:t>Push</a:t>
              </a:r>
            </a:p>
          </p:txBody>
        </p:sp>
      </p:grpSp>
      <p:grpSp>
        <p:nvGrpSpPr>
          <p:cNvPr id="335" name="Group"/>
          <p:cNvGrpSpPr/>
          <p:nvPr/>
        </p:nvGrpSpPr>
        <p:grpSpPr>
          <a:xfrm>
            <a:off x="6992292" y="3766855"/>
            <a:ext cx="3343997" cy="1335336"/>
            <a:chOff x="-1864865" y="5514297"/>
            <a:chExt cx="3343995" cy="1335335"/>
          </a:xfrm>
        </p:grpSpPr>
        <p:pic>
          <p:nvPicPr>
            <p:cNvPr id="346" name="Connection Line" descr="Connection Line"/>
            <p:cNvPicPr>
              <a:picLocks noChangeAspect="0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-1864867" y="5514297"/>
              <a:ext cx="3343998" cy="843059"/>
            </a:xfrm>
            <a:prstGeom prst="rect">
              <a:avLst/>
            </a:prstGeom>
            <a:effectLst/>
          </p:spPr>
        </p:pic>
        <p:sp>
          <p:nvSpPr>
            <p:cNvPr id="334" name="Pull"/>
            <p:cNvSpPr txBox="1"/>
            <p:nvPr/>
          </p:nvSpPr>
          <p:spPr>
            <a:xfrm>
              <a:off x="-738893" y="6201933"/>
              <a:ext cx="87667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/>
                  </a:solidFill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pPr/>
              <a:r>
                <a:t>Pull</a:t>
              </a:r>
            </a:p>
          </p:txBody>
        </p:sp>
      </p:grpSp>
      <p:sp>
        <p:nvSpPr>
          <p:cNvPr id="336" name="Changed…"/>
          <p:cNvSpPr txBox="1"/>
          <p:nvPr/>
        </p:nvSpPr>
        <p:spPr>
          <a:xfrm>
            <a:off x="256446" y="4235450"/>
            <a:ext cx="2274113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Changed </a:t>
            </a:r>
          </a:p>
          <a:p>
            <a:pPr/>
            <a:r>
              <a:t>Code</a:t>
            </a:r>
          </a:p>
        </p:txBody>
      </p:sp>
      <p:grpSp>
        <p:nvGrpSpPr>
          <p:cNvPr id="341" name="Group"/>
          <p:cNvGrpSpPr/>
          <p:nvPr/>
        </p:nvGrpSpPr>
        <p:grpSpPr>
          <a:xfrm>
            <a:off x="9983754" y="2154329"/>
            <a:ext cx="2723616" cy="2803620"/>
            <a:chOff x="0" y="0"/>
            <a:chExt cx="2723614" cy="2803619"/>
          </a:xfrm>
        </p:grpSpPr>
        <p:grpSp>
          <p:nvGrpSpPr>
            <p:cNvPr id="339" name="Group"/>
            <p:cNvGrpSpPr/>
            <p:nvPr/>
          </p:nvGrpSpPr>
          <p:grpSpPr>
            <a:xfrm>
              <a:off x="-1" y="0"/>
              <a:ext cx="2307490" cy="2694341"/>
              <a:chOff x="0" y="0"/>
              <a:chExt cx="2307488" cy="2694340"/>
            </a:xfrm>
          </p:grpSpPr>
          <p:pic>
            <p:nvPicPr>
              <p:cNvPr id="337" name="repo.png" descr="repo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53408" y="535466"/>
                <a:ext cx="2200688" cy="21588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38" name="Repository"/>
              <p:cNvSpPr txBox="1"/>
              <p:nvPr/>
            </p:nvSpPr>
            <p:spPr>
              <a:xfrm>
                <a:off x="-1" y="0"/>
                <a:ext cx="2307490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/>
                <a:r>
                  <a:t>Repository</a:t>
                </a:r>
              </a:p>
            </p:txBody>
          </p:sp>
        </p:grpSp>
        <p:pic>
          <p:nvPicPr>
            <p:cNvPr id="340" name="world-306020_640.png" descr="world-306020_640.png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1282479" y="1533619"/>
              <a:ext cx="1441136" cy="1270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mph" nodeType="afterEffect" presetSubtype="0" presetID="35" grpId="12" repeatCount="10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30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xit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xit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xit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exit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entr" nodeType="click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Class="entr" nodeType="click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Class="entr" nodeType="click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Class="entr" nodeType="after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Class="entr" nodeType="click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Class="entr" nodeType="afterEffect" presetSubtype="0" presetID="1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Class="entr" nodeType="afterEffect" presetSubtype="0" presetID="1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Class="exit" nodeType="clickEffect" presetSubtype="0" presetID="1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Class="entr" nodeType="afterEffect" presetSubtype="0" presetID="1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Class="entr" nodeType="clickEffect" presetSubtype="0" presetID="1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Class="entr" nodeType="clickEffect" presetSubtype="0" presetID="1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Class="entr" nodeType="clickEffect" presetSubtype="0" presetID="1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Class="exit" nodeType="clickEffect" presetSubtype="0" presetID="1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Class="entr" nodeType="afterEffect" presetSubtype="0" presetID="1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9" grpId="14"/>
      <p:bldP build="whole" bldLvl="1" animBg="1" rev="0" advAuto="0" spid="332" grpId="27"/>
      <p:bldP build="whole" bldLvl="1" animBg="1" rev="0" advAuto="0" spid="318" grpId="21"/>
      <p:bldP build="whole" bldLvl="1" animBg="1" rev="0" advAuto="0" spid="335" grpId="28"/>
      <p:bldP build="whole" bldLvl="1" animBg="1" rev="0" advAuto="0" spid="325" grpId="9"/>
      <p:bldP build="whole" bldLvl="1" animBg="1" rev="0" advAuto="0" spid="289" grpId="4"/>
      <p:bldP build="whole" bldLvl="1" animBg="1" rev="0" advAuto="0" spid="323" grpId="22"/>
      <p:bldP build="whole" bldLvl="1" animBg="1" rev="0" advAuto="0" spid="286" grpId="3"/>
      <p:bldP build="whole" bldLvl="1" animBg="1" rev="0" advAuto="0" spid="317" grpId="19"/>
      <p:bldP build="whole" bldLvl="1" animBg="1" rev="0" advAuto="0" spid="324" grpId="23"/>
      <p:bldP build="whole" bldLvl="1" animBg="1" rev="0" advAuto="0" spid="324" grpId="24"/>
      <p:bldP build="whole" bldLvl="1" animBg="1" rev="0" advAuto="0" spid="336" grpId="30"/>
      <p:bldP build="whole" bldLvl="1" animBg="1" rev="0" advAuto="0" spid="341" grpId="17"/>
      <p:bldP build="whole" bldLvl="1" animBg="1" rev="0" advAuto="0" spid="285" grpId="1"/>
      <p:bldP build="whole" bldLvl="1" animBg="1" rev="0" advAuto="0" spid="294" grpId="5"/>
      <p:bldP build="whole" bldLvl="1" animBg="1" rev="0" advAuto="0" spid="307" grpId="7"/>
      <p:bldP build="whole" bldLvl="1" animBg="1" rev="0" advAuto="0" spid="308" grpId="8"/>
      <p:bldP build="whole" bldLvl="1" animBg="1" rev="0" advAuto="0" spid="299" grpId="20"/>
      <p:bldP build="whole" bldLvl="1" animBg="1" rev="0" advAuto="0" spid="326" grpId="25"/>
      <p:bldP build="whole" bldLvl="1" animBg="1" rev="0" advAuto="0" spid="303" grpId="6"/>
      <p:bldP build="whole" bldLvl="1" animBg="1" rev="0" advAuto="0" spid="307" grpId="15"/>
      <p:bldP build="whole" bldLvl="1" animBg="1" rev="0" advAuto="0" spid="308" grpId="16"/>
      <p:bldP build="whole" bldLvl="1" animBg="1" rev="0" advAuto="0" spid="309" grpId="10"/>
      <p:bldP build="whole" bldLvl="1" animBg="1" rev="0" advAuto="0" spid="284" grpId="2"/>
      <p:bldP build="whole" bldLvl="1" animBg="1" rev="0" advAuto="0" spid="329" grpId="26"/>
      <p:bldP build="whole" bldLvl="1" animBg="1" rev="0" advAuto="0" spid="286" grpId="29"/>
      <p:bldP build="whole" bldLvl="1" animBg="1" rev="0" advAuto="0" spid="303" grpId="13"/>
      <p:bldP build="whole" bldLvl="1" animBg="1" rev="0" advAuto="0" spid="313" grpId="18"/>
      <p:bldP build="whole" bldLvl="1" animBg="1" rev="0" advAuto="0" spid="290" grpId="11"/>
      <p:bldP build="whole" bldLvl="1" animBg="1" rev="0" advAuto="0" spid="290" grpId="1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Decentralis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Decentralised</a:t>
            </a:r>
          </a:p>
        </p:txBody>
      </p:sp>
      <p:sp>
        <p:nvSpPr>
          <p:cNvPr id="3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56" name="Group"/>
          <p:cNvGrpSpPr/>
          <p:nvPr/>
        </p:nvGrpSpPr>
        <p:grpSpPr>
          <a:xfrm>
            <a:off x="614528" y="2610516"/>
            <a:ext cx="2169964" cy="2188844"/>
            <a:chOff x="0" y="0"/>
            <a:chExt cx="2169963" cy="2188843"/>
          </a:xfrm>
        </p:grpSpPr>
        <p:grpSp>
          <p:nvGrpSpPr>
            <p:cNvPr id="354" name="Group"/>
            <p:cNvGrpSpPr/>
            <p:nvPr/>
          </p:nvGrpSpPr>
          <p:grpSpPr>
            <a:xfrm>
              <a:off x="324544" y="343424"/>
              <a:ext cx="1845420" cy="1845420"/>
              <a:chOff x="0" y="0"/>
              <a:chExt cx="1845419" cy="1845419"/>
            </a:xfrm>
          </p:grpSpPr>
          <p:pic>
            <p:nvPicPr>
              <p:cNvPr id="351" name="text-icon.png" descr="text-icon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1756389" cy="17563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52" name="text-icon.png" descr="text-icon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44515" y="44515"/>
                <a:ext cx="1756389" cy="17563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53" name="text-icon.png" descr="text-icon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89030" y="89030"/>
                <a:ext cx="1756390" cy="1756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355" name="avatar-294479_640.png" descr="avatar-294479_640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84769" cy="16688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61" name="Group"/>
          <p:cNvGrpSpPr/>
          <p:nvPr/>
        </p:nvGrpSpPr>
        <p:grpSpPr>
          <a:xfrm>
            <a:off x="9643211" y="2000697"/>
            <a:ext cx="2307489" cy="3123335"/>
            <a:chOff x="0" y="0"/>
            <a:chExt cx="2307488" cy="3123334"/>
          </a:xfrm>
        </p:grpSpPr>
        <p:grpSp>
          <p:nvGrpSpPr>
            <p:cNvPr id="359" name="Group"/>
            <p:cNvGrpSpPr/>
            <p:nvPr/>
          </p:nvGrpSpPr>
          <p:grpSpPr>
            <a:xfrm>
              <a:off x="-1" y="428993"/>
              <a:ext cx="2307490" cy="2694342"/>
              <a:chOff x="0" y="0"/>
              <a:chExt cx="2307488" cy="2694340"/>
            </a:xfrm>
          </p:grpSpPr>
          <p:pic>
            <p:nvPicPr>
              <p:cNvPr id="357" name="repo.png" descr="repo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53408" y="535466"/>
                <a:ext cx="2200688" cy="21588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58" name="Repository"/>
              <p:cNvSpPr txBox="1"/>
              <p:nvPr/>
            </p:nvSpPr>
            <p:spPr>
              <a:xfrm>
                <a:off x="-1" y="0"/>
                <a:ext cx="2307490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/>
                <a:r>
                  <a:t>Repository</a:t>
                </a:r>
              </a:p>
            </p:txBody>
          </p:sp>
        </p:grpSp>
        <p:sp>
          <p:nvSpPr>
            <p:cNvPr id="360" name="Local"/>
            <p:cNvSpPr txBox="1"/>
            <p:nvPr/>
          </p:nvSpPr>
          <p:spPr>
            <a:xfrm>
              <a:off x="537438" y="0"/>
              <a:ext cx="123261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Local</a:t>
              </a:r>
            </a:p>
          </p:txBody>
        </p:sp>
      </p:grpSp>
      <p:grpSp>
        <p:nvGrpSpPr>
          <p:cNvPr id="365" name="Group"/>
          <p:cNvGrpSpPr/>
          <p:nvPr/>
        </p:nvGrpSpPr>
        <p:grpSpPr>
          <a:xfrm>
            <a:off x="2452618" y="2854914"/>
            <a:ext cx="7541722" cy="1428285"/>
            <a:chOff x="-69850" y="147173"/>
            <a:chExt cx="7541721" cy="1428283"/>
          </a:xfrm>
        </p:grpSpPr>
        <p:pic>
          <p:nvPicPr>
            <p:cNvPr id="362" name="Line" descr="Lin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69850" y="959048"/>
              <a:ext cx="7541722" cy="616410"/>
            </a:xfrm>
            <a:prstGeom prst="rect">
              <a:avLst/>
            </a:prstGeom>
            <a:effectLst/>
          </p:spPr>
        </p:pic>
        <p:sp>
          <p:nvSpPr>
            <p:cNvPr id="364" name="Commits v1.0"/>
            <p:cNvSpPr txBox="1"/>
            <p:nvPr/>
          </p:nvSpPr>
          <p:spPr>
            <a:xfrm>
              <a:off x="1022629" y="147173"/>
              <a:ext cx="4490538" cy="1414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chemeClr val="accent5"/>
                  </a:solidFill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pPr/>
              <a:r>
                <a:t>Commits v1.0</a:t>
              </a:r>
            </a:p>
          </p:txBody>
        </p:sp>
      </p:grpSp>
      <p:grpSp>
        <p:nvGrpSpPr>
          <p:cNvPr id="370" name="Group"/>
          <p:cNvGrpSpPr/>
          <p:nvPr/>
        </p:nvGrpSpPr>
        <p:grpSpPr>
          <a:xfrm>
            <a:off x="5348655" y="6529401"/>
            <a:ext cx="2675916" cy="2937414"/>
            <a:chOff x="384129" y="0"/>
            <a:chExt cx="2675914" cy="2937413"/>
          </a:xfrm>
        </p:grpSpPr>
        <p:grpSp>
          <p:nvGrpSpPr>
            <p:cNvPr id="368" name="Group"/>
            <p:cNvGrpSpPr/>
            <p:nvPr/>
          </p:nvGrpSpPr>
          <p:grpSpPr>
            <a:xfrm>
              <a:off x="384129" y="0"/>
              <a:ext cx="2307490" cy="2694341"/>
              <a:chOff x="0" y="0"/>
              <a:chExt cx="2307488" cy="2694340"/>
            </a:xfrm>
          </p:grpSpPr>
          <p:pic>
            <p:nvPicPr>
              <p:cNvPr id="366" name="repo.png" descr="repo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53408" y="535466"/>
                <a:ext cx="2200688" cy="21588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67" name="Repository"/>
              <p:cNvSpPr txBox="1"/>
              <p:nvPr/>
            </p:nvSpPr>
            <p:spPr>
              <a:xfrm>
                <a:off x="-1" y="0"/>
                <a:ext cx="2307490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/>
                <a:r>
                  <a:t>Repository</a:t>
                </a:r>
              </a:p>
            </p:txBody>
          </p:sp>
        </p:grpSp>
        <p:pic>
          <p:nvPicPr>
            <p:cNvPr id="369" name="world-306020_640.png" descr="world-306020_640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618910" y="1667413"/>
              <a:ext cx="1441135" cy="1270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74" name="Group"/>
          <p:cNvGrpSpPr/>
          <p:nvPr/>
        </p:nvGrpSpPr>
        <p:grpSpPr>
          <a:xfrm>
            <a:off x="2452618" y="2854914"/>
            <a:ext cx="7541722" cy="1428285"/>
            <a:chOff x="-69850" y="147173"/>
            <a:chExt cx="7541721" cy="1428283"/>
          </a:xfrm>
        </p:grpSpPr>
        <p:pic>
          <p:nvPicPr>
            <p:cNvPr id="371" name="Line" descr="Lin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69850" y="959048"/>
              <a:ext cx="7541722" cy="616410"/>
            </a:xfrm>
            <a:prstGeom prst="rect">
              <a:avLst/>
            </a:prstGeom>
            <a:effectLst/>
          </p:spPr>
        </p:pic>
        <p:sp>
          <p:nvSpPr>
            <p:cNvPr id="373" name="Commits v1.1"/>
            <p:cNvSpPr txBox="1"/>
            <p:nvPr/>
          </p:nvSpPr>
          <p:spPr>
            <a:xfrm>
              <a:off x="1022629" y="147173"/>
              <a:ext cx="4490538" cy="1414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chemeClr val="accent5"/>
                  </a:solidFill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pPr/>
              <a:r>
                <a:t>Commits v1.1</a:t>
              </a:r>
            </a:p>
          </p:txBody>
        </p:sp>
      </p:grpSp>
      <p:grpSp>
        <p:nvGrpSpPr>
          <p:cNvPr id="378" name="Group"/>
          <p:cNvGrpSpPr/>
          <p:nvPr/>
        </p:nvGrpSpPr>
        <p:grpSpPr>
          <a:xfrm>
            <a:off x="2452618" y="2854914"/>
            <a:ext cx="7541722" cy="1428285"/>
            <a:chOff x="-69850" y="147173"/>
            <a:chExt cx="7541721" cy="1428283"/>
          </a:xfrm>
        </p:grpSpPr>
        <p:pic>
          <p:nvPicPr>
            <p:cNvPr id="375" name="Line" descr="Lin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69850" y="959048"/>
              <a:ext cx="7541722" cy="616410"/>
            </a:xfrm>
            <a:prstGeom prst="rect">
              <a:avLst/>
            </a:prstGeom>
            <a:effectLst/>
          </p:spPr>
        </p:pic>
        <p:sp>
          <p:nvSpPr>
            <p:cNvPr id="377" name="Commits v2.0"/>
            <p:cNvSpPr txBox="1"/>
            <p:nvPr/>
          </p:nvSpPr>
          <p:spPr>
            <a:xfrm>
              <a:off x="1022629" y="147173"/>
              <a:ext cx="4490538" cy="1414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chemeClr val="accent5"/>
                  </a:solidFill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pPr/>
              <a:r>
                <a:t>Commits v2.0</a:t>
              </a:r>
            </a:p>
          </p:txBody>
        </p:sp>
      </p:grpSp>
      <p:grpSp>
        <p:nvGrpSpPr>
          <p:cNvPr id="381" name="Group"/>
          <p:cNvGrpSpPr/>
          <p:nvPr/>
        </p:nvGrpSpPr>
        <p:grpSpPr>
          <a:xfrm>
            <a:off x="7517463" y="4744881"/>
            <a:ext cx="3388494" cy="3444862"/>
            <a:chOff x="-1528183" y="3655239"/>
            <a:chExt cx="3388493" cy="3444861"/>
          </a:xfrm>
        </p:grpSpPr>
        <p:pic>
          <p:nvPicPr>
            <p:cNvPr id="386" name="Connection Line" descr="Connection Lin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528184" y="3655239"/>
              <a:ext cx="3388494" cy="3444862"/>
            </a:xfrm>
            <a:prstGeom prst="rect">
              <a:avLst/>
            </a:prstGeom>
            <a:effectLst/>
          </p:spPr>
        </p:pic>
        <p:sp>
          <p:nvSpPr>
            <p:cNvPr id="380" name="Push"/>
            <p:cNvSpPr txBox="1"/>
            <p:nvPr/>
          </p:nvSpPr>
          <p:spPr>
            <a:xfrm>
              <a:off x="-492733" y="5035445"/>
              <a:ext cx="1391437" cy="684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chemeClr val="accent5"/>
                  </a:solidFill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pPr/>
              <a:r>
                <a:t>Push</a:t>
              </a:r>
            </a:p>
          </p:txBody>
        </p:sp>
      </p:grpSp>
      <p:pic>
        <p:nvPicPr>
          <p:cNvPr id="382" name="x.png" descr="x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674973" y="8138452"/>
            <a:ext cx="1270001" cy="1270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5" name="Group"/>
          <p:cNvGrpSpPr/>
          <p:nvPr/>
        </p:nvGrpSpPr>
        <p:grpSpPr>
          <a:xfrm>
            <a:off x="2473871" y="3922524"/>
            <a:ext cx="7514482" cy="1889456"/>
            <a:chOff x="-4601799" y="11019118"/>
            <a:chExt cx="7514480" cy="1889454"/>
          </a:xfrm>
        </p:grpSpPr>
        <p:pic>
          <p:nvPicPr>
            <p:cNvPr id="388" name="Connection Line" descr="Connection Line"/>
            <p:cNvPicPr>
              <a:picLocks noChangeAspect="0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-4601800" y="11019118"/>
              <a:ext cx="7514482" cy="1041863"/>
            </a:xfrm>
            <a:prstGeom prst="rect">
              <a:avLst/>
            </a:prstGeom>
            <a:effectLst/>
          </p:spPr>
        </p:pic>
        <p:sp>
          <p:nvSpPr>
            <p:cNvPr id="384" name="Revert to v1.1"/>
            <p:cNvSpPr txBox="1"/>
            <p:nvPr/>
          </p:nvSpPr>
          <p:spPr>
            <a:xfrm>
              <a:off x="-2725975" y="11653255"/>
              <a:ext cx="3520907" cy="1255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chemeClr val="accent5"/>
                  </a:solidFill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pPr/>
              <a:r>
                <a:t>Revert to v1.1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xit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xit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xit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2" grpId="9"/>
      <p:bldP build="whole" bldLvl="1" animBg="1" rev="0" advAuto="0" spid="374" grpId="3"/>
      <p:bldP build="whole" bldLvl="1" animBg="1" rev="0" advAuto="0" spid="374" grpId="4"/>
      <p:bldP build="whole" bldLvl="1" animBg="1" rev="0" advAuto="0" spid="381" grpId="7"/>
      <p:bldP build="whole" bldLvl="1" animBg="1" rev="0" advAuto="0" spid="381" grpId="8"/>
      <p:bldP build="whole" bldLvl="1" animBg="1" rev="0" advAuto="0" spid="378" grpId="5"/>
      <p:bldP build="whole" bldLvl="1" animBg="1" rev="0" advAuto="0" spid="378" grpId="6"/>
      <p:bldP build="whole" bldLvl="1" animBg="1" rev="0" advAuto="0" spid="385" grpId="10"/>
      <p:bldP build="whole" bldLvl="1" animBg="1" rev="0" advAuto="0" spid="365" grpId="1"/>
      <p:bldP build="whole" bldLvl="1" animBg="1" rev="0" advAuto="0" spid="365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Out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127" name="Introduction…"/>
          <p:cNvSpPr txBox="1"/>
          <p:nvPr>
            <p:ph type="body" idx="1"/>
          </p:nvPr>
        </p:nvSpPr>
        <p:spPr>
          <a:xfrm>
            <a:off x="952500" y="1968500"/>
            <a:ext cx="11099800" cy="6286500"/>
          </a:xfrm>
          <a:prstGeom prst="rect">
            <a:avLst/>
          </a:prstGeom>
        </p:spPr>
        <p:txBody>
          <a:bodyPr/>
          <a:lstStyle/>
          <a:p>
            <a:pPr marL="516731" indent="-516731" defTabSz="543305">
              <a:spcBef>
                <a:spcPts val="3700"/>
              </a:spcBef>
              <a:defRPr sz="4185"/>
            </a:pPr>
            <a:r>
              <a:t>Introduction</a:t>
            </a:r>
          </a:p>
          <a:p>
            <a:pPr lvl="2" marL="1343501" indent="-516731" defTabSz="543305">
              <a:spcBef>
                <a:spcPts val="3700"/>
              </a:spcBef>
              <a:defRPr sz="4185"/>
            </a:pPr>
            <a:r>
              <a:t>Why VCS?</a:t>
            </a:r>
          </a:p>
          <a:p>
            <a:pPr marL="516731" indent="-516731" defTabSz="543305">
              <a:spcBef>
                <a:spcPts val="3700"/>
              </a:spcBef>
              <a:defRPr sz="4185"/>
            </a:pPr>
            <a:r>
              <a:t>History</a:t>
            </a:r>
          </a:p>
          <a:p>
            <a:pPr lvl="2" marL="1343501" indent="-516731" defTabSz="543305">
              <a:spcBef>
                <a:spcPts val="3700"/>
              </a:spcBef>
              <a:defRPr sz="4185"/>
            </a:pPr>
            <a:r>
              <a:t>Which VCS?</a:t>
            </a:r>
          </a:p>
          <a:p>
            <a:pPr marL="516731" indent="-516731" defTabSz="543305">
              <a:spcBef>
                <a:spcPts val="3700"/>
              </a:spcBef>
              <a:defRPr sz="4185"/>
            </a:pPr>
            <a:r>
              <a:t>Let’s try Git</a:t>
            </a:r>
          </a:p>
          <a:p>
            <a:pPr lvl="2" marL="1343501" indent="-516731" defTabSz="543305">
              <a:spcBef>
                <a:spcPts val="3700"/>
              </a:spcBef>
              <a:defRPr sz="4185"/>
            </a:pPr>
            <a:r>
              <a:t>3 parts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12319634" y="9194800"/>
            <a:ext cx="290831" cy="482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it Softwa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 Software</a:t>
            </a:r>
          </a:p>
        </p:txBody>
      </p:sp>
      <p:sp>
        <p:nvSpPr>
          <p:cNvPr id="392" name="Windows:…"/>
          <p:cNvSpPr txBox="1"/>
          <p:nvPr>
            <p:ph type="body" idx="1"/>
          </p:nvPr>
        </p:nvSpPr>
        <p:spPr>
          <a:xfrm>
            <a:off x="952500" y="2105521"/>
            <a:ext cx="11099800" cy="6893703"/>
          </a:xfrm>
          <a:prstGeom prst="rect">
            <a:avLst/>
          </a:prstGeom>
        </p:spPr>
        <p:txBody>
          <a:bodyPr/>
          <a:lstStyle/>
          <a:p>
            <a:pPr marL="324485" indent="-324485" defTabSz="426466">
              <a:spcBef>
                <a:spcPts val="1000"/>
              </a:spcBef>
              <a:defRPr sz="2628"/>
            </a:pPr>
            <a:r>
              <a:t>Windows:</a:t>
            </a:r>
          </a:p>
          <a:p>
            <a:pPr lvl="1" marL="648970" indent="-324485" defTabSz="426466">
              <a:spcBef>
                <a:spcPts val="1000"/>
              </a:spcBef>
              <a:defRPr sz="2628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Git-bash</a:t>
            </a:r>
            <a:r>
              <a:t> (command line) - free</a:t>
            </a:r>
          </a:p>
          <a:p>
            <a:pPr lvl="1" marL="648970" indent="-324485" defTabSz="426466">
              <a:spcBef>
                <a:spcPts val="1000"/>
              </a:spcBef>
              <a:defRPr sz="2628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SourceTree </a:t>
            </a:r>
            <a:r>
              <a:t>- free</a:t>
            </a:r>
          </a:p>
          <a:p>
            <a:pPr marL="324485" indent="-324485" defTabSz="426466">
              <a:spcBef>
                <a:spcPts val="1000"/>
              </a:spcBef>
              <a:defRPr sz="2628"/>
            </a:pPr>
            <a:r>
              <a:t>Mac OS:</a:t>
            </a:r>
          </a:p>
          <a:p>
            <a:pPr lvl="1" marL="648970" indent="-324485" defTabSz="426466">
              <a:spcBef>
                <a:spcPts val="1000"/>
              </a:spcBef>
              <a:defRPr sz="2628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Terminal</a:t>
            </a:r>
            <a:r>
              <a:t> - free</a:t>
            </a:r>
          </a:p>
          <a:p>
            <a:pPr lvl="1" marL="648970" indent="-324485" defTabSz="426466">
              <a:spcBef>
                <a:spcPts val="1000"/>
              </a:spcBef>
              <a:defRPr sz="2628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SourceTree</a:t>
            </a:r>
            <a:r>
              <a:t> - free</a:t>
            </a:r>
          </a:p>
          <a:p>
            <a:pPr marL="324485" indent="-324485" defTabSz="426466">
              <a:spcBef>
                <a:spcPts val="1000"/>
              </a:spcBef>
              <a:defRPr sz="2628"/>
            </a:pPr>
            <a:r>
              <a:t>Linux:</a:t>
            </a:r>
          </a:p>
          <a:p>
            <a:pPr lvl="1" marL="648970" indent="-324485" defTabSz="426466">
              <a:spcBef>
                <a:spcPts val="1000"/>
              </a:spcBef>
              <a:defRPr sz="2628"/>
            </a:pPr>
            <a:r>
              <a:t>Git Cola - free</a:t>
            </a:r>
          </a:p>
          <a:p>
            <a:pPr lvl="1" marL="648970" indent="-324485" defTabSz="426466">
              <a:spcBef>
                <a:spcPts val="1000"/>
              </a:spcBef>
              <a:defRPr sz="2628"/>
            </a:pPr>
            <a:r>
              <a:t>GitK - free</a:t>
            </a:r>
          </a:p>
          <a:p>
            <a:pPr lvl="1" marL="648970" indent="-324485" defTabSz="426466">
              <a:spcBef>
                <a:spcPts val="1000"/>
              </a:spcBef>
              <a:defRPr sz="2628"/>
            </a:pPr>
            <a:r>
              <a:t>Terminal - free</a:t>
            </a:r>
          </a:p>
          <a:p>
            <a:pPr marL="324485" indent="-324485" defTabSz="426466">
              <a:spcBef>
                <a:spcPts val="1000"/>
              </a:spcBef>
              <a:defRPr sz="2628"/>
            </a:pPr>
            <a:r>
              <a:t>Eclipse (cross-platform):</a:t>
            </a:r>
          </a:p>
          <a:p>
            <a:pPr lvl="1" marL="648970" indent="-324485" defTabSz="426466">
              <a:spcBef>
                <a:spcPts val="1000"/>
              </a:spcBef>
              <a:defRPr sz="2628"/>
            </a:pPr>
            <a:r>
              <a:t>EGit - free</a:t>
            </a:r>
          </a:p>
          <a:p>
            <a:pPr marL="324485" indent="-324485" defTabSz="426466">
              <a:spcBef>
                <a:spcPts val="1000"/>
              </a:spcBef>
              <a:defRPr sz="2628"/>
            </a:pPr>
            <a:r>
              <a:t>GitKraken (cross-platform)</a:t>
            </a:r>
          </a:p>
        </p:txBody>
      </p:sp>
      <p:sp>
        <p:nvSpPr>
          <p:cNvPr id="3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it Pros &amp; C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 Pros &amp; Cons</a:t>
            </a:r>
          </a:p>
        </p:txBody>
      </p:sp>
      <p:sp>
        <p:nvSpPr>
          <p:cNvPr id="3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7" name="Small (offline) commits…"/>
          <p:cNvSpPr txBox="1"/>
          <p:nvPr>
            <p:ph type="body" sz="half" idx="1"/>
          </p:nvPr>
        </p:nvSpPr>
        <p:spPr>
          <a:xfrm>
            <a:off x="952500" y="2146300"/>
            <a:ext cx="11099800" cy="3505349"/>
          </a:xfrm>
          <a:prstGeom prst="rect">
            <a:avLst/>
          </a:prstGeom>
        </p:spPr>
        <p:txBody>
          <a:bodyPr/>
          <a:lstStyle/>
          <a:p>
            <a:pPr marL="228600" indent="-228600">
              <a:spcBef>
                <a:spcPts val="3000"/>
              </a:spcBef>
              <a:buSzPct val="100000"/>
              <a:buChar char="✓"/>
            </a:pPr>
            <a:r>
              <a:t>Small (offline) commits</a:t>
            </a:r>
          </a:p>
          <a:p>
            <a:pPr marL="228600" indent="-228600">
              <a:spcBef>
                <a:spcPts val="3000"/>
              </a:spcBef>
              <a:buSzPct val="100000"/>
              <a:buChar char="✓"/>
            </a:pPr>
            <a:r>
              <a:t>Encourages branching</a:t>
            </a:r>
          </a:p>
          <a:p>
            <a:pPr marL="228600" indent="-228600">
              <a:spcBef>
                <a:spcPts val="3000"/>
              </a:spcBef>
              <a:buSzPct val="100000"/>
              <a:buChar char="✓"/>
            </a:pPr>
            <a:r>
              <a:t>Widely used (trending VCS)</a:t>
            </a:r>
          </a:p>
          <a:p>
            <a:pPr marL="228600" indent="-228600">
              <a:spcBef>
                <a:spcPts val="3000"/>
              </a:spcBef>
              <a:buSzPct val="100000"/>
              <a:buChar char="✓"/>
            </a:pPr>
            <a:r>
              <a:t>More features than SVN</a:t>
            </a:r>
          </a:p>
        </p:txBody>
      </p:sp>
      <p:sp>
        <p:nvSpPr>
          <p:cNvPr id="398" name="Can be difficult…"/>
          <p:cNvSpPr txBox="1"/>
          <p:nvPr/>
        </p:nvSpPr>
        <p:spPr>
          <a:xfrm>
            <a:off x="952500" y="5588000"/>
            <a:ext cx="11099800" cy="3505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228600" indent="-228600" algn="l">
              <a:spcBef>
                <a:spcPts val="3000"/>
              </a:spcBef>
              <a:buSzPct val="200000"/>
              <a:buChar char="-"/>
            </a:pPr>
            <a:r>
              <a:t>Can be difficult</a:t>
            </a:r>
          </a:p>
          <a:p>
            <a:pPr marL="228600" indent="-228600" algn="l">
              <a:spcBef>
                <a:spcPts val="3000"/>
              </a:spcBef>
              <a:buSzPct val="200000"/>
              <a:buChar char="-"/>
            </a:pPr>
            <a:r>
              <a:t>Yes, more difficult than SVN (but after a while it is going to be your best friend in group projects)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9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98" grpId="2"/>
      <p:bldP build="p" bldLvl="5" animBg="1" rev="0" advAuto="0" spid="397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ractic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Practical</a:t>
            </a:r>
          </a:p>
        </p:txBody>
      </p:sp>
      <p:sp>
        <p:nvSpPr>
          <p:cNvPr id="401" name="Let’s try Gi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try Git</a:t>
            </a:r>
          </a:p>
          <a:p>
            <a:pPr/>
            <a:r>
              <a:t>1st part: single-user exercises </a:t>
            </a:r>
          </a:p>
          <a:p>
            <a:pPr/>
            <a:r>
              <a:t>2nd part: branches, collaboration &amp; conflicts</a:t>
            </a:r>
          </a:p>
          <a:p>
            <a:pPr/>
            <a:r>
              <a:t>3rd part: work with your teams</a:t>
            </a:r>
          </a:p>
        </p:txBody>
      </p:sp>
      <p:sp>
        <p:nvSpPr>
          <p:cNvPr id="4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art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1</a:t>
            </a:r>
          </a:p>
        </p:txBody>
      </p:sp>
      <p:sp>
        <p:nvSpPr>
          <p:cNvPr id="405" name="Navigate to this practical’s git repo: https://github.com/zolotas4/VersionControlLecture…"/>
          <p:cNvSpPr txBox="1"/>
          <p:nvPr>
            <p:ph type="body" idx="1"/>
          </p:nvPr>
        </p:nvSpPr>
        <p:spPr>
          <a:xfrm>
            <a:off x="952500" y="2631794"/>
            <a:ext cx="11099800" cy="6286501"/>
          </a:xfrm>
          <a:prstGeom prst="rect">
            <a:avLst/>
          </a:prstGeom>
        </p:spPr>
        <p:txBody>
          <a:bodyPr/>
          <a:lstStyle/>
          <a:p>
            <a:pPr/>
            <a:r>
              <a:t>Navigate to this practical’s git repo: </a:t>
            </a:r>
            <a:r>
              <a:rPr u="sng">
                <a:hlinkClick r:id="rId2" invalidUrl="" action="" tgtFrame="" tooltip="" history="1" highlightClick="0" endSnd="0"/>
              </a:rPr>
              <a:t>https://github.com/zolotas4/VersionControlLecture</a:t>
            </a:r>
            <a:r>
              <a:t> </a:t>
            </a:r>
          </a:p>
          <a:p>
            <a:pPr lvl="2"/>
            <a:r>
              <a:rPr u="sng">
                <a:hlinkClick r:id="rId3" invalidUrl="" action="" tgtFrame="" tooltip="" history="1" highlightClick="0" endSnd="0"/>
              </a:rPr>
              <a:t>https://tinyurl.com/git-sepr</a:t>
            </a:r>
            <a:r>
              <a:t> (or this that will re-direct you to the above)</a:t>
            </a:r>
          </a:p>
          <a:p>
            <a:pPr/>
            <a:r>
              <a:t>Follow the instructions under Part 1</a:t>
            </a:r>
          </a:p>
          <a:p>
            <a:pPr/>
            <a:r>
              <a:t>IF YOU’VE FINISHED TAKE A BREAK. WE WILL BE BACK AT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13:30</a:t>
            </a:r>
            <a:r>
              <a:t> FOR PART 2.</a:t>
            </a:r>
          </a:p>
        </p:txBody>
      </p:sp>
      <p:sp>
        <p:nvSpPr>
          <p:cNvPr id="4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art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2</a:t>
            </a:r>
          </a:p>
        </p:txBody>
      </p:sp>
      <p:sp>
        <p:nvSpPr>
          <p:cNvPr id="409" name="Collaboration through GUI (SourceTree). I will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9" indent="-391159" defTabSz="514095">
              <a:spcBef>
                <a:spcPts val="3600"/>
              </a:spcBef>
              <a:defRPr sz="3168"/>
            </a:pPr>
            <a:r>
              <a:t>Collaboration through GUI (SourceTree). I will:</a:t>
            </a:r>
          </a:p>
          <a:p>
            <a:pPr lvl="1" marL="782319" indent="-391159" defTabSz="514095">
              <a:spcBef>
                <a:spcPts val="3600"/>
              </a:spcBef>
              <a:defRPr sz="3168"/>
            </a:pPr>
            <a:r>
              <a:t>Create a repo on GitHub</a:t>
            </a:r>
          </a:p>
          <a:p>
            <a:pPr lvl="1" marL="782319" indent="-391159" defTabSz="514095">
              <a:spcBef>
                <a:spcPts val="3600"/>
              </a:spcBef>
              <a:defRPr sz="3168"/>
            </a:pPr>
            <a:r>
              <a:t>Clone it locally</a:t>
            </a:r>
          </a:p>
          <a:p>
            <a:pPr lvl="1" marL="782319" indent="-391159" defTabSz="514095">
              <a:spcBef>
                <a:spcPts val="3600"/>
              </a:spcBef>
              <a:defRPr sz="3168"/>
            </a:pPr>
            <a:r>
              <a:t>Create files, stage them and commit</a:t>
            </a:r>
          </a:p>
          <a:p>
            <a:pPr lvl="1" marL="782319" indent="-391159" defTabSz="514095">
              <a:spcBef>
                <a:spcPts val="3600"/>
              </a:spcBef>
              <a:defRPr sz="3168"/>
            </a:pPr>
            <a:r>
              <a:t>Invite a collaborator</a:t>
            </a:r>
          </a:p>
          <a:p>
            <a:pPr lvl="1" marL="782319" indent="-391159" defTabSz="514095">
              <a:spcBef>
                <a:spcPts val="3600"/>
              </a:spcBef>
              <a:defRPr sz="3168"/>
            </a:pPr>
            <a:r>
              <a:t>Work together</a:t>
            </a:r>
          </a:p>
          <a:p>
            <a:pPr lvl="1" marL="782319" indent="-391159" defTabSz="514095">
              <a:spcBef>
                <a:spcPts val="3600"/>
              </a:spcBef>
              <a:defRPr sz="3168"/>
            </a:pPr>
            <a:r>
              <a:t>Create and resolve conflicts</a:t>
            </a:r>
          </a:p>
        </p:txBody>
      </p:sp>
      <p:sp>
        <p:nvSpPr>
          <p:cNvPr id="4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art 3 (optional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3 (optional)</a:t>
            </a:r>
          </a:p>
        </p:txBody>
      </p:sp>
      <p:sp>
        <p:nvSpPr>
          <p:cNvPr id="413" name="Having a VCS for your team project is not a requireme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6709" indent="-346709" defTabSz="455675">
              <a:spcBef>
                <a:spcPts val="1100"/>
              </a:spcBef>
              <a:defRPr sz="2807"/>
            </a:pPr>
            <a:r>
              <a:t>Having a VCS for your team project is not a requirement</a:t>
            </a:r>
          </a:p>
          <a:p>
            <a:pPr marL="346709" indent="-346709" defTabSz="455675">
              <a:spcBef>
                <a:spcPts val="1100"/>
              </a:spcBef>
              <a:defRPr sz="2807"/>
            </a:pPr>
            <a:r>
              <a:t>… however, I encourage you to do or at least give it a try</a:t>
            </a:r>
          </a:p>
          <a:p>
            <a:pPr marL="346709" indent="-346709" defTabSz="455675">
              <a:spcBef>
                <a:spcPts val="1100"/>
              </a:spcBef>
              <a:defRPr sz="2807"/>
            </a:pPr>
            <a:r>
              <a:t>If you are thinking of having one then spent the remaining time on:</a:t>
            </a:r>
          </a:p>
          <a:p>
            <a:pPr lvl="1" marL="693419" indent="-346709" defTabSz="455675">
              <a:spcBef>
                <a:spcPts val="1100"/>
              </a:spcBef>
              <a:defRPr sz="2807"/>
            </a:pPr>
            <a:r>
              <a:t>Choosing which is the best for your needs</a:t>
            </a:r>
          </a:p>
          <a:p>
            <a:pPr lvl="1" marL="693419" indent="-346709" defTabSz="455675">
              <a:spcBef>
                <a:spcPts val="1100"/>
              </a:spcBef>
              <a:defRPr sz="2807"/>
            </a:pPr>
            <a:r>
              <a:t>Experiment with different GUIs and choose which fits you best (or reject them all and use terminal)</a:t>
            </a:r>
          </a:p>
          <a:p>
            <a:pPr lvl="1" marL="693419" indent="-346709" defTabSz="455675">
              <a:spcBef>
                <a:spcPts val="1100"/>
              </a:spcBef>
              <a:defRPr sz="2807"/>
            </a:pPr>
            <a:r>
              <a:t>If you pick Git, then create a repository online (Github or Bitbucket are good services)</a:t>
            </a:r>
          </a:p>
          <a:p>
            <a:pPr lvl="1" marL="693419" indent="-346709" defTabSz="455675">
              <a:spcBef>
                <a:spcPts val="1100"/>
              </a:spcBef>
              <a:defRPr sz="2807"/>
            </a:pPr>
            <a:r>
              <a:t>Add the files you have so far created for your project</a:t>
            </a:r>
          </a:p>
          <a:p>
            <a:pPr lvl="1" marL="693419" indent="-346709" defTabSz="455675">
              <a:spcBef>
                <a:spcPts val="1100"/>
              </a:spcBef>
              <a:defRPr sz="2807"/>
            </a:pPr>
            <a:r>
              <a:t>Try to collaborate</a:t>
            </a:r>
          </a:p>
          <a:p>
            <a:pPr lvl="1" marL="693419" indent="-346709" defTabSz="455675">
              <a:spcBef>
                <a:spcPts val="1100"/>
              </a:spcBef>
              <a:defRPr sz="2807"/>
            </a:pPr>
            <a:r>
              <a:t>If conflicts appear don’t panic - try to resolve them</a:t>
            </a:r>
          </a:p>
        </p:txBody>
      </p:sp>
      <p:sp>
        <p:nvSpPr>
          <p:cNvPr id="4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12319634" y="9194800"/>
            <a:ext cx="290831" cy="482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2" name="As the name suggests its a technology to control versions of an artefac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499" indent="-444499">
              <a:defRPr sz="4000"/>
            </a:pPr>
            <a:r>
              <a:t>As the name suggests its a technology to control versions of an artefact</a:t>
            </a:r>
          </a:p>
          <a:p>
            <a:pPr lvl="1">
              <a:defRPr sz="4000"/>
            </a:pPr>
            <a:r>
              <a:t>Most probably code</a:t>
            </a:r>
          </a:p>
          <a:p>
            <a:pPr lvl="1">
              <a:defRPr sz="4000"/>
            </a:pPr>
            <a:r>
              <a:t>It’s quite common for text project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xfrm>
            <a:off x="12319634" y="9194800"/>
            <a:ext cx="290831" cy="482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8" name="Group"/>
          <p:cNvGrpSpPr/>
          <p:nvPr/>
        </p:nvGrpSpPr>
        <p:grpSpPr>
          <a:xfrm>
            <a:off x="1052690" y="4216483"/>
            <a:ext cx="2159001" cy="2620978"/>
            <a:chOff x="0" y="-448448"/>
            <a:chExt cx="2159000" cy="2620976"/>
          </a:xfrm>
        </p:grpSpPr>
        <p:pic>
          <p:nvPicPr>
            <p:cNvPr id="136" name="text-icon.png" descr="text-icon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13527"/>
              <a:ext cx="2159001" cy="2159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7" name="v1.0"/>
            <p:cNvSpPr txBox="1"/>
            <p:nvPr/>
          </p:nvSpPr>
          <p:spPr>
            <a:xfrm>
              <a:off x="590296" y="-448449"/>
              <a:ext cx="97840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v1.0</a:t>
              </a:r>
            </a:p>
          </p:txBody>
        </p:sp>
      </p:grpSp>
      <p:grpSp>
        <p:nvGrpSpPr>
          <p:cNvPr id="146" name="Group"/>
          <p:cNvGrpSpPr/>
          <p:nvPr/>
        </p:nvGrpSpPr>
        <p:grpSpPr>
          <a:xfrm>
            <a:off x="2824141" y="4136594"/>
            <a:ext cx="4732219" cy="2831556"/>
            <a:chOff x="-57149" y="0"/>
            <a:chExt cx="4732217" cy="2831555"/>
          </a:xfrm>
        </p:grpSpPr>
        <p:grpSp>
          <p:nvGrpSpPr>
            <p:cNvPr id="143" name="Group"/>
            <p:cNvGrpSpPr/>
            <p:nvPr/>
          </p:nvGrpSpPr>
          <p:grpSpPr>
            <a:xfrm>
              <a:off x="2294372" y="-1"/>
              <a:ext cx="2380696" cy="2831557"/>
              <a:chOff x="0" y="0"/>
              <a:chExt cx="2380695" cy="2831555"/>
            </a:xfrm>
          </p:grpSpPr>
          <p:grpSp>
            <p:nvGrpSpPr>
              <p:cNvPr id="141" name="Group"/>
              <p:cNvGrpSpPr/>
              <p:nvPr/>
            </p:nvGrpSpPr>
            <p:grpSpPr>
              <a:xfrm>
                <a:off x="-1" y="0"/>
                <a:ext cx="2159001" cy="2472170"/>
                <a:chOff x="0" y="-313169"/>
                <a:chExt cx="2159000" cy="2472169"/>
              </a:xfrm>
            </p:grpSpPr>
            <p:pic>
              <p:nvPicPr>
                <p:cNvPr id="139" name="text-icon.png" descr="text-icon.png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rcRect l="0" t="0" r="0" b="6265"/>
                <a:stretch>
                  <a:fillRect/>
                </a:stretch>
              </p:blipFill>
              <p:spPr>
                <a:xfrm>
                  <a:off x="0" y="135278"/>
                  <a:ext cx="2159000" cy="20237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40" name="v1.1"/>
                <p:cNvSpPr txBox="1"/>
                <p:nvPr/>
              </p:nvSpPr>
              <p:spPr>
                <a:xfrm>
                  <a:off x="590296" y="-313170"/>
                  <a:ext cx="978409" cy="6477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/>
                <a:p>
                  <a:pPr/>
                  <a:r>
                    <a:t>v1.1</a:t>
                  </a:r>
                </a:p>
              </p:txBody>
            </p:sp>
          </p:grpSp>
          <p:pic>
            <p:nvPicPr>
              <p:cNvPr id="142" name="text-icon.png" descr="text-icon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21695" y="672555"/>
                <a:ext cx="2159001" cy="2159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44" name="Line" descr="Lin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57150" y="1444319"/>
              <a:ext cx="2681864" cy="510739"/>
            </a:xfrm>
            <a:prstGeom prst="rect">
              <a:avLst/>
            </a:prstGeom>
            <a:effectLst/>
          </p:spPr>
        </p:pic>
      </p:grpSp>
      <p:grpSp>
        <p:nvGrpSpPr>
          <p:cNvPr id="155" name="Group"/>
          <p:cNvGrpSpPr/>
          <p:nvPr/>
        </p:nvGrpSpPr>
        <p:grpSpPr>
          <a:xfrm>
            <a:off x="7181991" y="3995309"/>
            <a:ext cx="4994844" cy="3114127"/>
            <a:chOff x="-57149" y="0"/>
            <a:chExt cx="4994842" cy="3114126"/>
          </a:xfrm>
        </p:grpSpPr>
        <p:grpSp>
          <p:nvGrpSpPr>
            <p:cNvPr id="152" name="Group"/>
            <p:cNvGrpSpPr/>
            <p:nvPr/>
          </p:nvGrpSpPr>
          <p:grpSpPr>
            <a:xfrm>
              <a:off x="2281190" y="0"/>
              <a:ext cx="2656503" cy="3114127"/>
              <a:chOff x="0" y="0"/>
              <a:chExt cx="2656501" cy="3114125"/>
            </a:xfrm>
          </p:grpSpPr>
          <p:grpSp>
            <p:nvGrpSpPr>
              <p:cNvPr id="149" name="Group"/>
              <p:cNvGrpSpPr/>
              <p:nvPr/>
            </p:nvGrpSpPr>
            <p:grpSpPr>
              <a:xfrm>
                <a:off x="0" y="0"/>
                <a:ext cx="2159000" cy="2607449"/>
                <a:chOff x="0" y="-448448"/>
                <a:chExt cx="2159000" cy="2607448"/>
              </a:xfrm>
            </p:grpSpPr>
            <p:pic>
              <p:nvPicPr>
                <p:cNvPr id="147" name="text-icon.png" descr="text-icon.png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2159000" cy="21590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48" name="v2.0"/>
                <p:cNvSpPr txBox="1"/>
                <p:nvPr/>
              </p:nvSpPr>
              <p:spPr>
                <a:xfrm>
                  <a:off x="698519" y="-448449"/>
                  <a:ext cx="978409" cy="6477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/>
                <a:p>
                  <a:pPr/>
                  <a:r>
                    <a:t>v2.0</a:t>
                  </a:r>
                </a:p>
              </p:txBody>
            </p:sp>
          </p:grpSp>
          <p:pic>
            <p:nvPicPr>
              <p:cNvPr id="150" name="text-icon.png" descr="text-icon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235222" y="679319"/>
                <a:ext cx="2159001" cy="2159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1" name="text-icon.png" descr="text-icon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497501" y="955126"/>
                <a:ext cx="2159001" cy="2159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53" name="Line" descr="Lin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57150" y="1585604"/>
              <a:ext cx="2681864" cy="510740"/>
            </a:xfrm>
            <a:prstGeom prst="rect">
              <a:avLst/>
            </a:prstGeom>
            <a:effectLst/>
          </p:spPr>
        </p:pic>
      </p:grpSp>
      <p:pic>
        <p:nvPicPr>
          <p:cNvPr id="161" name="Connection Line" descr="Connection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62818" y="6866858"/>
            <a:ext cx="4240890" cy="1873350"/>
          </a:xfrm>
          <a:prstGeom prst="rect">
            <a:avLst/>
          </a:prstGeom>
        </p:spPr>
      </p:pic>
      <p:sp>
        <p:nvSpPr>
          <p:cNvPr id="157" name="revert"/>
          <p:cNvSpPr txBox="1"/>
          <p:nvPr/>
        </p:nvSpPr>
        <p:spPr>
          <a:xfrm>
            <a:off x="8048574" y="7798601"/>
            <a:ext cx="128297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revert</a:t>
            </a:r>
          </a:p>
        </p:txBody>
      </p:sp>
      <p:sp>
        <p:nvSpPr>
          <p:cNvPr id="158" name="commit"/>
          <p:cNvSpPr txBox="1"/>
          <p:nvPr/>
        </p:nvSpPr>
        <p:spPr>
          <a:xfrm>
            <a:off x="3197726" y="5203122"/>
            <a:ext cx="15874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commit</a:t>
            </a:r>
          </a:p>
        </p:txBody>
      </p:sp>
      <p:sp>
        <p:nvSpPr>
          <p:cNvPr id="159" name="commit"/>
          <p:cNvSpPr txBox="1"/>
          <p:nvPr/>
        </p:nvSpPr>
        <p:spPr>
          <a:xfrm>
            <a:off x="7569714" y="5203122"/>
            <a:ext cx="15874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commit</a:t>
            </a:r>
          </a:p>
        </p:txBody>
      </p:sp>
      <p:pic>
        <p:nvPicPr>
          <p:cNvPr id="160" name="disaster.jpg" descr="disaster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93267" y="2248604"/>
            <a:ext cx="8818266" cy="66075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4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7" dur="2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xit" nodeType="click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21" dur="1250" fill="hold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2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27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8" grpId="6"/>
      <p:bldP build="whole" bldLvl="1" animBg="1" rev="0" advAuto="0" spid="146" grpId="1"/>
      <p:bldP build="whole" bldLvl="1" animBg="1" rev="0" advAuto="0" spid="160" grpId="4"/>
      <p:bldP build="whole" bldLvl="1" animBg="1" rev="0" advAuto="0" spid="157" grpId="8"/>
      <p:bldP build="whole" bldLvl="1" animBg="1" rev="0" advAuto="0" spid="161" grpId="5"/>
      <p:bldP build="whole" bldLvl="1" animBg="1" rev="0" advAuto="0" spid="155" grpId="2"/>
      <p:bldP build="whole" bldLvl="1" animBg="1" rev="0" advAuto="0" spid="159" grpId="7"/>
      <p:bldP build="whole" bldLvl="1" animBg="1" rev="0" advAuto="0" spid="160" grpId="3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Why VC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VCS?</a:t>
            </a:r>
          </a:p>
        </p:txBody>
      </p:sp>
      <p:sp>
        <p:nvSpPr>
          <p:cNvPr id="165" name="Control / Store different versions, historical data of your application / documen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Control / Store different versions, historical data of your application / documents</a:t>
            </a:r>
          </a:p>
          <a:p>
            <a:pPr/>
            <a:r>
              <a:t>Bug fixes (find at which step the error happened)</a:t>
            </a:r>
          </a:p>
          <a:p>
            <a:pPr/>
            <a:r>
              <a:t>But VCSs have more uses:</a:t>
            </a:r>
          </a:p>
          <a:p>
            <a:pPr lvl="1"/>
            <a:r>
              <a:t>Enable collaboration</a:t>
            </a:r>
          </a:p>
          <a:p>
            <a:pPr lvl="1"/>
            <a:r>
              <a:t>Work as a backup</a:t>
            </a:r>
          </a:p>
        </p:txBody>
      </p:sp>
      <p:sp>
        <p:nvSpPr>
          <p:cNvPr id="166" name="Slide Number"/>
          <p:cNvSpPr txBox="1"/>
          <p:nvPr>
            <p:ph type="sldNum" sz="quarter" idx="2"/>
          </p:nvPr>
        </p:nvSpPr>
        <p:spPr>
          <a:xfrm>
            <a:off x="12319634" y="9194800"/>
            <a:ext cx="290831" cy="482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Histo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History</a:t>
            </a:r>
          </a:p>
        </p:txBody>
      </p:sp>
      <p:sp>
        <p:nvSpPr>
          <p:cNvPr id="169" name="Filename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Filenames:</a:t>
            </a:r>
          </a:p>
          <a:p>
            <a:pPr lvl="1">
              <a:spcBef>
                <a:spcPts val="900"/>
              </a:spcBef>
            </a:pPr>
            <a:r>
              <a:t>project_161019.docx —&gt; project_171019.docx</a:t>
            </a:r>
          </a:p>
          <a:p>
            <a:pPr lvl="1">
              <a:spcBef>
                <a:spcPts val="900"/>
              </a:spcBef>
            </a:pPr>
            <a:r>
              <a:t>project_v1.zip —&gt; project_v2.zip</a:t>
            </a:r>
          </a:p>
          <a:p>
            <a:pPr lvl="1">
              <a:spcBef>
                <a:spcPts val="900"/>
              </a:spcBef>
            </a:pPr>
          </a:p>
          <a:p>
            <a:pPr>
              <a:spcBef>
                <a:spcPts val="900"/>
              </a:spcBef>
            </a:pPr>
            <a:r>
              <a:t>Diff utilities</a:t>
            </a:r>
          </a:p>
          <a:p>
            <a:pPr lvl="1">
              <a:spcBef>
                <a:spcPts val="900"/>
              </a:spcBef>
            </a:pPr>
            <a:r>
              <a:t>Find changes between two files</a:t>
            </a:r>
          </a:p>
          <a:p>
            <a:pPr lvl="1">
              <a:spcBef>
                <a:spcPts val="900"/>
              </a:spcBef>
            </a:pPr>
          </a:p>
          <a:p>
            <a:pPr>
              <a:spcBef>
                <a:spcPts val="900"/>
              </a:spcBef>
            </a:pPr>
            <a:r>
              <a:t>Post-its or cups</a:t>
            </a:r>
          </a:p>
        </p:txBody>
      </p:sp>
      <p:sp>
        <p:nvSpPr>
          <p:cNvPr id="170" name="Slide Number"/>
          <p:cNvSpPr txBox="1"/>
          <p:nvPr>
            <p:ph type="sldNum" sz="quarter" idx="2"/>
          </p:nvPr>
        </p:nvSpPr>
        <p:spPr>
          <a:xfrm>
            <a:off x="12319634" y="9194800"/>
            <a:ext cx="290831" cy="482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16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Histo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History</a:t>
            </a:r>
          </a:p>
        </p:txBody>
      </p:sp>
      <p:sp>
        <p:nvSpPr>
          <p:cNvPr id="173" name="Source Code Control System (SCCS) - 1972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Source Code Control System (SCCS) - 1972</a:t>
            </a:r>
          </a:p>
          <a:p>
            <a:pPr/>
            <a:r>
              <a:t>Revision Control System (RCS) - 1981</a:t>
            </a:r>
          </a:p>
          <a:p>
            <a:pPr/>
            <a:r>
              <a:t>IBM Rational ClearCase - 1990</a:t>
            </a:r>
          </a:p>
          <a:p>
            <a:pPr/>
            <a:r>
              <a:t>Source Safe - 1991</a:t>
            </a:r>
          </a:p>
          <a:p>
            <a:pPr/>
            <a:r>
              <a:t>Microsoft Delta - 1994</a:t>
            </a:r>
          </a:p>
          <a:p>
            <a:pPr/>
            <a:r>
              <a:t>…</a:t>
            </a:r>
          </a:p>
        </p:txBody>
      </p:sp>
      <p:sp>
        <p:nvSpPr>
          <p:cNvPr id="174" name="Slide Number"/>
          <p:cNvSpPr txBox="1"/>
          <p:nvPr>
            <p:ph type="sldNum" sz="quarter" idx="2"/>
          </p:nvPr>
        </p:nvSpPr>
        <p:spPr>
          <a:xfrm>
            <a:off x="12319634" y="9194800"/>
            <a:ext cx="290831" cy="482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7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Modern VC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Modern VCSs</a:t>
            </a:r>
          </a:p>
        </p:txBody>
      </p:sp>
      <p:sp>
        <p:nvSpPr>
          <p:cNvPr id="177" name="Apache Subvers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Apache Subversion</a:t>
            </a:r>
          </a:p>
          <a:p>
            <a:pPr/>
            <a:r>
              <a:t>Darcs</a:t>
            </a:r>
          </a:p>
          <a:p>
            <a:pPr/>
            <a:r>
              <a:t>Git</a:t>
            </a:r>
          </a:p>
          <a:p>
            <a:pPr/>
            <a:r>
              <a:t>Mercurial</a:t>
            </a:r>
          </a:p>
          <a:p>
            <a:pPr/>
            <a:r>
              <a:t>Bazaar</a:t>
            </a:r>
          </a:p>
          <a:p>
            <a:pPr/>
            <a:r>
              <a:t>…</a:t>
            </a:r>
          </a:p>
        </p:txBody>
      </p:sp>
      <p:sp>
        <p:nvSpPr>
          <p:cNvPr id="178" name="Slide Number"/>
          <p:cNvSpPr txBox="1"/>
          <p:nvPr>
            <p:ph type="sldNum" sz="quarter" idx="2"/>
          </p:nvPr>
        </p:nvSpPr>
        <p:spPr>
          <a:xfrm>
            <a:off x="12319634" y="9194800"/>
            <a:ext cx="290831" cy="482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7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Modern VC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Modern VCSs</a:t>
            </a:r>
          </a:p>
        </p:txBody>
      </p:sp>
      <p:sp>
        <p:nvSpPr>
          <p:cNvPr id="181" name="Apache Subversion - SV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23000"/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Apache Subversion - SVN</a:t>
            </a:r>
          </a:p>
          <a:p>
            <a:pPr/>
            <a:r>
              <a:t>Darcs</a:t>
            </a:r>
          </a:p>
          <a:p>
            <a:pPr>
              <a:buSzPct val="125000"/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Git</a:t>
            </a:r>
          </a:p>
          <a:p>
            <a:pPr/>
            <a:r>
              <a:t>Mercurial</a:t>
            </a:r>
          </a:p>
          <a:p>
            <a:pPr/>
            <a:r>
              <a:t>Bazaar</a:t>
            </a:r>
          </a:p>
          <a:p>
            <a:pPr/>
            <a:r>
              <a:t>…</a:t>
            </a:r>
          </a:p>
        </p:txBody>
      </p:sp>
      <p:sp>
        <p:nvSpPr>
          <p:cNvPr id="182" name="Slide Number"/>
          <p:cNvSpPr txBox="1"/>
          <p:nvPr>
            <p:ph type="sldNum" sz="quarter" idx="2"/>
          </p:nvPr>
        </p:nvSpPr>
        <p:spPr>
          <a:xfrm>
            <a:off x="12319634" y="9194800"/>
            <a:ext cx="290831" cy="482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5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